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9"/>
  </p:notesMasterIdLst>
  <p:sldIdLst>
    <p:sldId id="256" r:id="rId2"/>
    <p:sldId id="257" r:id="rId3"/>
    <p:sldId id="292" r:id="rId4"/>
    <p:sldId id="296" r:id="rId5"/>
    <p:sldId id="307" r:id="rId6"/>
    <p:sldId id="314" r:id="rId7"/>
    <p:sldId id="315" r:id="rId8"/>
    <p:sldId id="316" r:id="rId9"/>
    <p:sldId id="317" r:id="rId10"/>
    <p:sldId id="318" r:id="rId11"/>
    <p:sldId id="319" r:id="rId12"/>
    <p:sldId id="321" r:id="rId13"/>
    <p:sldId id="320" r:id="rId14"/>
    <p:sldId id="322" r:id="rId15"/>
    <p:sldId id="323" r:id="rId16"/>
    <p:sldId id="301" r:id="rId17"/>
    <p:sldId id="279" r:id="rId18"/>
  </p:sldIdLst>
  <p:sldSz cx="9144000" cy="5143500" type="screen16x9"/>
  <p:notesSz cx="6858000" cy="9144000"/>
  <p:embeddedFontLst>
    <p:embeddedFont>
      <p:font typeface="Arvo" panose="020B0604020202020204" charset="0"/>
      <p:regular r:id="rId20"/>
      <p:bold r:id="rId21"/>
      <p:italic r:id="rId22"/>
      <p:boldItalic r:id="rId23"/>
    </p:embeddedFont>
    <p:embeddedFont>
      <p:font typeface="Cambria Math" panose="02040503050406030204" pitchFamily="18" charset="0"/>
      <p:regular r:id="rId24"/>
    </p:embeddedFont>
    <p:embeddedFont>
      <p:font typeface="Roboto Condensed" panose="020B0604020202020204" charset="0"/>
      <p:regular r:id="rId25"/>
      <p:bold r:id="rId26"/>
      <p:italic r:id="rId27"/>
      <p:boldItalic r:id="rId28"/>
    </p:embeddedFont>
    <p:embeddedFont>
      <p:font typeface="Roboto Condensed Light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86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8D27DB-1D92-4177-8D39-E60F13696A85}">
  <a:tblStyle styleId="{428D27DB-1D92-4177-8D39-E60F13696A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387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72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281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862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529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Shape 5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Shape 11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Shape 1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Shape 14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Shape 15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Shape 16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Shape 17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Shape 18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Shape 19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Shape 20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Shape 62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Shape 63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Shape 64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Shape 6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Shape 6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Shape 6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Shape 6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Shape 7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Shape 71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Shape 72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Shape 7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Shape 7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Shape 7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Shape 7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Shape 82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Shape 83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Shape 84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Shape 8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Shape 8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Shape 8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Shape 8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Shape 89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Shape 9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Shape 91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Shape 92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Shape 9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Shape 9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Shape 9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Shape 9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Shape 9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64" name="Shape 16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Shape 16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Shape 16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Shape 16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Shape 16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Shape 16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Shape 17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Shape 171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Shape 172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Shape 17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Shape 17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Shape 17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Shape 17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Shape 17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Shape 17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Shape 17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Shape 25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Shape 26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Shape 28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Shape 29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Shape 31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Shape 32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Shape 3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Shape 3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Shape 3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Shape 3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Shape 3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Shape 3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Shape 39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6173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6" r:id="rId4"/>
    <p:sldLayoutId id="2147483658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/>
        </p:nvSpPr>
        <p:spPr>
          <a:xfrm>
            <a:off x="6455100" y="4172450"/>
            <a:ext cx="26889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185" name="Shape 185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61722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GT" dirty="0"/>
              <a:t>Lenguajes Formales y Autómatas</a:t>
            </a:r>
            <a:endParaRPr dirty="0"/>
          </a:p>
        </p:txBody>
      </p:sp>
      <p:sp>
        <p:nvSpPr>
          <p:cNvPr id="186" name="Shape 186"/>
          <p:cNvSpPr txBox="1"/>
          <p:nvPr/>
        </p:nvSpPr>
        <p:spPr>
          <a:xfrm>
            <a:off x="4658955" y="4172450"/>
            <a:ext cx="3469791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GT" sz="1200" dirty="0"/>
              <a:t>Clase 19 – Gramáticas Libres de Contexto – Formas Normales</a:t>
            </a:r>
            <a:endParaRPr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6E778-AEA5-40C6-9CE8-F6FB98063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Eliminar símbolos no alcanzables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texto 2">
                <a:extLst>
                  <a:ext uri="{FF2B5EF4-FFF2-40B4-BE49-F238E27FC236}">
                    <a16:creationId xmlns:a16="http://schemas.microsoft.com/office/drawing/2014/main" id="{F4425D6D-5370-4A05-89DE-28B3598586E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14274" y="1327350"/>
                <a:ext cx="7926313" cy="3145500"/>
              </a:xfrm>
            </p:spPr>
            <p:txBody>
              <a:bodyPr/>
              <a:lstStyle/>
              <a:p>
                <a:r>
                  <a:rPr lang="es-GT" sz="1800" dirty="0"/>
                  <a:t>Sea </a:t>
                </a:r>
                <a14:m>
                  <m:oMath xmlns:m="http://schemas.openxmlformats.org/officeDocument/2006/math">
                    <m:r>
                      <a:rPr lang="es-GT" sz="18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GT" sz="18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s-GT" sz="1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s-GT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s-G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s-G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s-G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s-G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s-GT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una </a:t>
                </a:r>
                <a:r>
                  <a:rPr lang="en-US" sz="1800" dirty="0" err="1"/>
                  <a:t>gramática</a:t>
                </a:r>
                <a:r>
                  <a:rPr lang="en-US" sz="1800" dirty="0"/>
                  <a:t> </a:t>
                </a:r>
                <a:r>
                  <a:rPr lang="en-US" sz="1800" dirty="0" err="1"/>
                  <a:t>independiente</a:t>
                </a:r>
                <a:r>
                  <a:rPr lang="en-US" sz="1800" dirty="0"/>
                  <a:t> del </a:t>
                </a:r>
                <a:r>
                  <a:rPr lang="en-US" sz="1800" dirty="0" err="1"/>
                  <a:t>contexto</a:t>
                </a:r>
                <a:r>
                  <a:rPr lang="en-US" sz="1800" dirty="0"/>
                  <a:t> </a:t>
                </a:r>
                <a:r>
                  <a:rPr lang="en-US" sz="1800" dirty="0" err="1"/>
                  <a:t>entonces</a:t>
                </a:r>
                <a:r>
                  <a:rPr lang="en-US" sz="1800" dirty="0"/>
                  <a:t> se </a:t>
                </a:r>
                <a:r>
                  <a:rPr lang="en-US" sz="1800" dirty="0" err="1"/>
                  <a:t>transformará</a:t>
                </a:r>
                <a:r>
                  <a:rPr lang="en-US" sz="1800" dirty="0"/>
                  <a:t> </a:t>
                </a:r>
                <a:r>
                  <a:rPr lang="en-US" sz="1800" dirty="0" err="1"/>
                  <a:t>en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GT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GT" sz="1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s-GT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s-GT" sz="1800" i="1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s-GT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GT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s-GT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s-GT" sz="18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s-GT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s-GT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s-G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G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s-G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s-GT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de forma que </a:t>
                </a:r>
                <a14:m>
                  <m:oMath xmlns:m="http://schemas.openxmlformats.org/officeDocument/2006/math">
                    <m:r>
                      <a:rPr lang="es-GT" sz="18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s-G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GT" sz="1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s-GT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GT" sz="18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s-G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GT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GT" sz="18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s-GT" sz="1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1800" dirty="0"/>
              </a:p>
              <a:p>
                <a:r>
                  <a:rPr lang="en-US" sz="1800" b="1" dirty="0" err="1"/>
                  <a:t>Algoritmo</a:t>
                </a:r>
                <a:endParaRPr lang="en-US" sz="1800" b="1" dirty="0"/>
              </a:p>
              <a:p>
                <a:pPr marL="76200" indent="0">
                  <a:buNone/>
                </a:pPr>
                <a:endParaRPr lang="en-US" b="1" dirty="0"/>
              </a:p>
              <a:p>
                <a:pPr marL="76200" indent="0">
                  <a:buNone/>
                </a:pPr>
                <a:endParaRPr lang="en-US" b="1" dirty="0"/>
              </a:p>
              <a:p>
                <a:pPr marL="76200" indent="0">
                  <a:buNone/>
                </a:pPr>
                <a:endParaRPr lang="en-US" b="1" dirty="0"/>
              </a:p>
              <a:p>
                <a:pPr marL="76200" indent="0">
                  <a:buNone/>
                </a:pPr>
                <a:endParaRPr lang="en-US" b="1" dirty="0"/>
              </a:p>
              <a:p>
                <a:pPr marL="76200" indent="0">
                  <a:buNone/>
                </a:pPr>
                <a:endParaRPr lang="en-US" b="1" dirty="0"/>
              </a:p>
            </p:txBody>
          </p:sp>
        </mc:Choice>
        <mc:Fallback>
          <p:sp>
            <p:nvSpPr>
              <p:cNvPr id="3" name="Marcador de texto 2">
                <a:extLst>
                  <a:ext uri="{FF2B5EF4-FFF2-40B4-BE49-F238E27FC236}">
                    <a16:creationId xmlns:a16="http://schemas.microsoft.com/office/drawing/2014/main" id="{F4425D6D-5370-4A05-89DE-28B3598586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14274" y="1327350"/>
                <a:ext cx="7926313" cy="3145500"/>
              </a:xfrm>
              <a:blipFill>
                <a:blip r:embed="rId2"/>
                <a:stretch>
                  <a:fillRect l="-154" t="-3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B30923-3B6B-4031-9422-9D82307403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82212A6-DCF4-4500-B85E-4B4854EE9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982" y="2382821"/>
            <a:ext cx="6291869" cy="231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652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6E778-AEA5-40C6-9CE8-F6FB98063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Eliminar símbolos no útiles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texto 2">
                <a:extLst>
                  <a:ext uri="{FF2B5EF4-FFF2-40B4-BE49-F238E27FC236}">
                    <a16:creationId xmlns:a16="http://schemas.microsoft.com/office/drawing/2014/main" id="{F4425D6D-5370-4A05-89DE-28B3598586E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14274" y="1327351"/>
                <a:ext cx="7926313" cy="1752026"/>
              </a:xfrm>
            </p:spPr>
            <p:txBody>
              <a:bodyPr/>
              <a:lstStyle/>
              <a:p>
                <a:r>
                  <a:rPr lang="es-GT" sz="1600" dirty="0"/>
                  <a:t>El algoritmo ha sido diseñado para tener en cuenta todos los terminales y no terminales que sean accesibles desde </a:t>
                </a:r>
                <a14:m>
                  <m:oMath xmlns:m="http://schemas.openxmlformats.org/officeDocument/2006/math">
                    <m:r>
                      <a:rPr lang="es-GT" sz="16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dirty="0" err="1"/>
                  <a:t>ya</a:t>
                </a:r>
                <a:r>
                  <a:rPr lang="en-US" sz="1600" dirty="0"/>
                  <a:t> que </a:t>
                </a:r>
                <a:r>
                  <a:rPr lang="en-US" sz="1600" dirty="0" err="1"/>
                  <a:t>solamente</a:t>
                </a:r>
                <a:r>
                  <a:rPr lang="en-US" sz="1600" dirty="0"/>
                  <a:t> </a:t>
                </a:r>
                <a:r>
                  <a:rPr lang="en-US" sz="1600" dirty="0" err="1"/>
                  <a:t>estos</a:t>
                </a:r>
                <a:r>
                  <a:rPr lang="en-US" sz="1600" dirty="0"/>
                  <a:t> </a:t>
                </a:r>
                <a:r>
                  <a:rPr lang="en-US" sz="1600" dirty="0" err="1"/>
                  <a:t>pueden</a:t>
                </a:r>
                <a:r>
                  <a:rPr lang="en-US" sz="1600" dirty="0"/>
                  <a:t> ser </a:t>
                </a:r>
                <a:r>
                  <a:rPr lang="en-US" sz="1600" dirty="0" err="1"/>
                  <a:t>incluídos</a:t>
                </a:r>
                <a:r>
                  <a:rPr lang="en-US" sz="1600" dirty="0"/>
                  <a:t> </a:t>
                </a:r>
                <a:r>
                  <a:rPr lang="en-US" sz="1600" dirty="0" err="1"/>
                  <a:t>en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GT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GT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s-GT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s-GT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GT" sz="16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s-GT" sz="1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s-GT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GT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s-GT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1600" dirty="0"/>
              </a:p>
              <a:p>
                <a:r>
                  <a:rPr lang="en-US" sz="1600" dirty="0"/>
                  <a:t>Es </a:t>
                </a:r>
                <a:r>
                  <a:rPr lang="en-US" sz="1600" dirty="0" err="1"/>
                  <a:t>importante</a:t>
                </a:r>
                <a:r>
                  <a:rPr lang="en-US" sz="1600" dirty="0"/>
                  <a:t> </a:t>
                </a:r>
                <a:r>
                  <a:rPr lang="en-US" sz="1600" dirty="0" err="1"/>
                  <a:t>mencionar</a:t>
                </a:r>
                <a:r>
                  <a:rPr lang="en-US" sz="1600" dirty="0"/>
                  <a:t> que el </a:t>
                </a:r>
                <a:r>
                  <a:rPr lang="en-US" sz="1600" dirty="0" err="1"/>
                  <a:t>orden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en</a:t>
                </a:r>
                <a:r>
                  <a:rPr lang="en-US" sz="1600" dirty="0"/>
                  <a:t> que se </a:t>
                </a:r>
                <a:r>
                  <a:rPr lang="en-US" sz="1600" dirty="0" err="1"/>
                  <a:t>aplican</a:t>
                </a:r>
                <a:r>
                  <a:rPr lang="en-US" sz="1600" dirty="0"/>
                  <a:t> los </a:t>
                </a:r>
                <a:r>
                  <a:rPr lang="en-US" sz="1600" dirty="0" err="1"/>
                  <a:t>algoritmos</a:t>
                </a:r>
                <a:r>
                  <a:rPr lang="en-US" sz="1600" dirty="0"/>
                  <a:t> </a:t>
                </a:r>
                <a:r>
                  <a:rPr lang="en-US" sz="1600" dirty="0" err="1"/>
                  <a:t>sí</a:t>
                </a:r>
                <a:r>
                  <a:rPr lang="en-US" sz="1600" dirty="0"/>
                  <a:t> </a:t>
                </a:r>
                <a:r>
                  <a:rPr lang="en-US" sz="1600" dirty="0" err="1"/>
                  <a:t>alteran</a:t>
                </a:r>
                <a:r>
                  <a:rPr lang="en-US" sz="1600" dirty="0"/>
                  <a:t> la </a:t>
                </a:r>
                <a:r>
                  <a:rPr lang="en-US" sz="1600" dirty="0" err="1"/>
                  <a:t>gramática</a:t>
                </a:r>
                <a:r>
                  <a:rPr lang="en-US" sz="1600" dirty="0"/>
                  <a:t> </a:t>
                </a:r>
                <a:r>
                  <a:rPr lang="en-US" sz="1600" dirty="0" err="1"/>
                  <a:t>resultante</a:t>
                </a:r>
                <a:r>
                  <a:rPr lang="en-US" sz="1600" dirty="0"/>
                  <a:t>, por lo tanto es </a:t>
                </a:r>
                <a:r>
                  <a:rPr lang="en-US" sz="1600" dirty="0" err="1"/>
                  <a:t>adecuado</a:t>
                </a:r>
                <a:r>
                  <a:rPr lang="en-US" sz="1600" dirty="0"/>
                  <a:t> </a:t>
                </a:r>
                <a:r>
                  <a:rPr lang="en-US" sz="1600" dirty="0" err="1"/>
                  <a:t>siempre</a:t>
                </a:r>
                <a:r>
                  <a:rPr lang="en-US" sz="1600" dirty="0"/>
                  <a:t> </a:t>
                </a:r>
                <a:r>
                  <a:rPr lang="en-US" sz="1600" dirty="0" err="1"/>
                  <a:t>iniciar</a:t>
                </a:r>
                <a:r>
                  <a:rPr lang="en-US" sz="1600" dirty="0"/>
                  <a:t> con la </a:t>
                </a:r>
                <a:r>
                  <a:rPr lang="en-US" sz="1600" dirty="0" err="1"/>
                  <a:t>eliminación</a:t>
                </a:r>
                <a:r>
                  <a:rPr lang="en-US" sz="1600" dirty="0"/>
                  <a:t> de </a:t>
                </a:r>
                <a:r>
                  <a:rPr lang="en-US" sz="1600" dirty="0" err="1"/>
                  <a:t>símbolos</a:t>
                </a:r>
                <a:r>
                  <a:rPr lang="en-US" sz="1600" dirty="0"/>
                  <a:t> no </a:t>
                </a:r>
                <a:r>
                  <a:rPr lang="en-US" sz="1600" dirty="0" err="1"/>
                  <a:t>alcanzables</a:t>
                </a:r>
                <a:r>
                  <a:rPr lang="en-US" sz="1600" dirty="0"/>
                  <a:t>.</a:t>
                </a:r>
              </a:p>
            </p:txBody>
          </p:sp>
        </mc:Choice>
        <mc:Fallback>
          <p:sp>
            <p:nvSpPr>
              <p:cNvPr id="3" name="Marcador de texto 2">
                <a:extLst>
                  <a:ext uri="{FF2B5EF4-FFF2-40B4-BE49-F238E27FC236}">
                    <a16:creationId xmlns:a16="http://schemas.microsoft.com/office/drawing/2014/main" id="{F4425D6D-5370-4A05-89DE-28B3598586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14274" y="1327351"/>
                <a:ext cx="7926313" cy="1752026"/>
              </a:xfrm>
              <a:blipFill>
                <a:blip r:embed="rId3"/>
                <a:stretch>
                  <a:fillRect l="-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B30923-3B6B-4031-9422-9D82307403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Marcador de texto 2">
                <a:extLst>
                  <a:ext uri="{FF2B5EF4-FFF2-40B4-BE49-F238E27FC236}">
                    <a16:creationId xmlns:a16="http://schemas.microsoft.com/office/drawing/2014/main" id="{3387634A-68B5-4983-BF54-B86AF738D7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6334" y="3247953"/>
                <a:ext cx="2953142" cy="17130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▰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100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s-GT" sz="1800" i="1" smtClean="0">
                        <a:latin typeface="Cambria Math" panose="02040503050406030204" pitchFamily="18" charset="0"/>
                        <a:sym typeface="Cantarell"/>
                      </a:rPr>
                      <m:t>𝑆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→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𝐴𝑎</m:t>
                    </m:r>
                    <m:r>
                      <a:rPr lang="es-G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 | </m:t>
                    </m:r>
                    <m:r>
                      <a:rPr lang="es-G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𝐵</m:t>
                    </m:r>
                  </m:oMath>
                </a14:m>
                <a:endParaRPr lang="es-GT" sz="1800" dirty="0">
                  <a:sym typeface="Cantarell"/>
                </a:endParaRPr>
              </a:p>
              <a:p>
                <a14:m>
                  <m:oMath xmlns:m="http://schemas.openxmlformats.org/officeDocument/2006/math">
                    <m:r>
                      <a:rPr lang="es-GT" sz="1800" i="1">
                        <a:latin typeface="Cambria Math" panose="02040503050406030204" pitchFamily="18" charset="0"/>
                        <a:sym typeface="Cantarell"/>
                      </a:rPr>
                      <m:t>𝐵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→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𝑏</m:t>
                    </m:r>
                  </m:oMath>
                </a14:m>
                <a:endParaRPr lang="es-GT" sz="1800" dirty="0">
                  <a:sym typeface="Cantarell"/>
                </a:endParaRPr>
              </a:p>
              <a:p>
                <a14:m>
                  <m:oMath xmlns:m="http://schemas.openxmlformats.org/officeDocument/2006/math">
                    <m:r>
                      <a:rPr lang="es-GT" sz="1800" i="1">
                        <a:latin typeface="Cambria Math" panose="02040503050406030204" pitchFamily="18" charset="0"/>
                        <a:sym typeface="Cantarell"/>
                      </a:rPr>
                      <m:t>𝐴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→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𝑎𝐴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s-G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</m:ctrlPr>
                      </m:dPr>
                      <m:e>
                        <m:r>
                          <a:rPr lang="es-G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  <m:t> </m:t>
                        </m:r>
                        <m:r>
                          <a:rPr lang="es-G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  <m:t>𝑏𝐴</m:t>
                        </m:r>
                        <m:r>
                          <a:rPr lang="es-G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  <m:t> </m:t>
                        </m:r>
                      </m:e>
                    </m:d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 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𝐵</m:t>
                    </m:r>
                  </m:oMath>
                </a14:m>
                <a:endParaRPr lang="es-GT" sz="1800" dirty="0">
                  <a:ea typeface="Cambria Math" panose="02040503050406030204" pitchFamily="18" charset="0"/>
                  <a:sym typeface="Cantarell"/>
                </a:endParaRPr>
              </a:p>
              <a:p>
                <a14:m>
                  <m:oMath xmlns:m="http://schemas.openxmlformats.org/officeDocument/2006/math">
                    <m:r>
                      <a:rPr lang="es-GT" sz="1800" i="1">
                        <a:latin typeface="Cambria Math" panose="02040503050406030204" pitchFamily="18" charset="0"/>
                        <a:sym typeface="Cantarell"/>
                      </a:rPr>
                      <m:t>𝐶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→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𝑎𝑏𝑑</m:t>
                    </m:r>
                  </m:oMath>
                </a14:m>
                <a:endParaRPr lang="es-GT" sz="1800" dirty="0">
                  <a:sym typeface="Cantarell"/>
                </a:endParaRPr>
              </a:p>
            </p:txBody>
          </p:sp>
        </mc:Choice>
        <mc:Fallback>
          <p:sp>
            <p:nvSpPr>
              <p:cNvPr id="6" name="Marcador de texto 2">
                <a:extLst>
                  <a:ext uri="{FF2B5EF4-FFF2-40B4-BE49-F238E27FC236}">
                    <a16:creationId xmlns:a16="http://schemas.microsoft.com/office/drawing/2014/main" id="{3387634A-68B5-4983-BF54-B86AF738D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34" y="3247953"/>
                <a:ext cx="2953142" cy="1713090"/>
              </a:xfrm>
              <a:prstGeom prst="rect">
                <a:avLst/>
              </a:prstGeom>
              <a:blipFill>
                <a:blip r:embed="rId4"/>
                <a:stretch>
                  <a:fillRect l="-413" b="-21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Marcador de texto 2">
                <a:extLst>
                  <a:ext uri="{FF2B5EF4-FFF2-40B4-BE49-F238E27FC236}">
                    <a16:creationId xmlns:a16="http://schemas.microsoft.com/office/drawing/2014/main" id="{424CDB17-3C97-4498-AEFD-07B703FEA0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80087" y="3247953"/>
                <a:ext cx="2953142" cy="17130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▰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100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s-GT" sz="1800" i="1" smtClean="0">
                        <a:latin typeface="Cambria Math" panose="02040503050406030204" pitchFamily="18" charset="0"/>
                        <a:sym typeface="Cantarell"/>
                      </a:rPr>
                      <m:t>𝑆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→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𝐴𝑎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 | </m:t>
                    </m:r>
                    <m:r>
                      <a:rPr lang="es-G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𝐵</m:t>
                    </m:r>
                  </m:oMath>
                </a14:m>
                <a:endParaRPr lang="es-GT" sz="1800" dirty="0">
                  <a:sym typeface="Cantarell"/>
                </a:endParaRPr>
              </a:p>
              <a:p>
                <a14:m>
                  <m:oMath xmlns:m="http://schemas.openxmlformats.org/officeDocument/2006/math">
                    <m:r>
                      <a:rPr lang="es-GT" sz="1800" i="1">
                        <a:latin typeface="Cambria Math" panose="02040503050406030204" pitchFamily="18" charset="0"/>
                        <a:sym typeface="Cantarell"/>
                      </a:rPr>
                      <m:t>𝐵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→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𝑏</m:t>
                    </m:r>
                  </m:oMath>
                </a14:m>
                <a:endParaRPr lang="es-GT" sz="1800" dirty="0">
                  <a:sym typeface="Cantarell"/>
                </a:endParaRPr>
              </a:p>
              <a:p>
                <a14:m>
                  <m:oMath xmlns:m="http://schemas.openxmlformats.org/officeDocument/2006/math">
                    <m:r>
                      <a:rPr lang="es-GT" sz="1800" i="1">
                        <a:latin typeface="Cambria Math" panose="02040503050406030204" pitchFamily="18" charset="0"/>
                        <a:sym typeface="Cantarell"/>
                      </a:rPr>
                      <m:t>𝐴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→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𝑎𝐴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s-G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</m:ctrlPr>
                      </m:dPr>
                      <m:e>
                        <m:r>
                          <a:rPr lang="es-G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  <m:t> </m:t>
                        </m:r>
                        <m:r>
                          <a:rPr lang="es-G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  <m:t>𝑏𝐴</m:t>
                        </m:r>
                        <m:r>
                          <a:rPr lang="es-G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  <m:t> </m:t>
                        </m:r>
                      </m:e>
                    </m:d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 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𝐵</m:t>
                    </m:r>
                  </m:oMath>
                </a14:m>
                <a:endParaRPr lang="es-GT" sz="1800" dirty="0">
                  <a:ea typeface="Cambria Math" panose="02040503050406030204" pitchFamily="18" charset="0"/>
                  <a:sym typeface="Cantarell"/>
                </a:endParaRPr>
              </a:p>
            </p:txBody>
          </p:sp>
        </mc:Choice>
        <mc:Fallback>
          <p:sp>
            <p:nvSpPr>
              <p:cNvPr id="7" name="Marcador de texto 2">
                <a:extLst>
                  <a:ext uri="{FF2B5EF4-FFF2-40B4-BE49-F238E27FC236}">
                    <a16:creationId xmlns:a16="http://schemas.microsoft.com/office/drawing/2014/main" id="{424CDB17-3C97-4498-AEFD-07B703FEA0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087" y="3247953"/>
                <a:ext cx="2953142" cy="1713090"/>
              </a:xfrm>
              <a:prstGeom prst="rect">
                <a:avLst/>
              </a:prstGeom>
              <a:blipFill>
                <a:blip r:embed="rId5"/>
                <a:stretch>
                  <a:fillRect l="-4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23F0B98A-F370-4E16-A899-0328563C6A00}"/>
              </a:ext>
            </a:extLst>
          </p:cNvPr>
          <p:cNvSpPr/>
          <p:nvPr/>
        </p:nvSpPr>
        <p:spPr>
          <a:xfrm>
            <a:off x="3560475" y="3623982"/>
            <a:ext cx="1287190" cy="8942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402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6E778-AEA5-40C6-9CE8-F6FB98063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Eliminar producciones épsilon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texto 2">
                <a:extLst>
                  <a:ext uri="{FF2B5EF4-FFF2-40B4-BE49-F238E27FC236}">
                    <a16:creationId xmlns:a16="http://schemas.microsoft.com/office/drawing/2014/main" id="{F4425D6D-5370-4A05-89DE-28B3598586E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14274" y="1327350"/>
                <a:ext cx="7926313" cy="3145500"/>
              </a:xfrm>
            </p:spPr>
            <p:txBody>
              <a:bodyPr/>
              <a:lstStyle/>
              <a:p>
                <a:r>
                  <a:rPr lang="en-US" sz="1800" dirty="0"/>
                  <a:t>Para </a:t>
                </a:r>
                <a:r>
                  <a:rPr lang="en-US" sz="1800" dirty="0" err="1"/>
                  <a:t>eliminar</a:t>
                </a:r>
                <a:r>
                  <a:rPr lang="en-US" sz="1800" dirty="0"/>
                  <a:t> </a:t>
                </a:r>
                <a:r>
                  <a:rPr lang="en-US" sz="1800" dirty="0" err="1"/>
                  <a:t>este</a:t>
                </a:r>
                <a:r>
                  <a:rPr lang="en-US" sz="1800" dirty="0"/>
                  <a:t> </a:t>
                </a:r>
                <a:r>
                  <a:rPr lang="en-US" sz="1800" dirty="0" err="1"/>
                  <a:t>tipo</a:t>
                </a:r>
                <a:r>
                  <a:rPr lang="en-US" sz="1800" dirty="0"/>
                  <a:t> de </a:t>
                </a:r>
                <a:r>
                  <a:rPr lang="en-US" sz="1800" dirty="0" err="1"/>
                  <a:t>producciones</a:t>
                </a:r>
                <a:r>
                  <a:rPr lang="en-US" sz="1800" dirty="0"/>
                  <a:t> </a:t>
                </a:r>
                <a:r>
                  <a:rPr lang="en-US" sz="1800" dirty="0" err="1"/>
                  <a:t>debemos</a:t>
                </a:r>
                <a:r>
                  <a:rPr lang="en-US" sz="1800" dirty="0"/>
                  <a:t> </a:t>
                </a:r>
                <a:r>
                  <a:rPr lang="en-US" sz="1800" dirty="0" err="1"/>
                  <a:t>tomar</a:t>
                </a:r>
                <a:r>
                  <a:rPr lang="en-US" sz="1800" dirty="0"/>
                  <a:t> </a:t>
                </a:r>
                <a:r>
                  <a:rPr lang="en-US" sz="1800" dirty="0" err="1"/>
                  <a:t>en</a:t>
                </a:r>
                <a:r>
                  <a:rPr lang="en-US" sz="1800" dirty="0"/>
                  <a:t> </a:t>
                </a:r>
                <a:r>
                  <a:rPr lang="en-US" sz="1800" dirty="0" err="1"/>
                  <a:t>cuenta</a:t>
                </a:r>
                <a:r>
                  <a:rPr lang="en-US" sz="1800" dirty="0"/>
                  <a:t> que </a:t>
                </a:r>
                <a:r>
                  <a:rPr lang="en-US" sz="1800" dirty="0" err="1"/>
                  <a:t>si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a:rPr lang="es-G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r>
                      <a:rPr lang="es-GT" sz="18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s-G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GT" sz="1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lang="en-US" sz="1800" dirty="0"/>
                  <a:t> </a:t>
                </a:r>
                <a:r>
                  <a:rPr lang="en-US" sz="1800" dirty="0" err="1"/>
                  <a:t>entonces</a:t>
                </a:r>
                <a:r>
                  <a:rPr lang="en-US" sz="1800" dirty="0"/>
                  <a:t> no </a:t>
                </a:r>
                <a:r>
                  <a:rPr lang="en-US" sz="1800" dirty="0" err="1"/>
                  <a:t>pueden</a:t>
                </a:r>
                <a:r>
                  <a:rPr lang="en-US" sz="1800" dirty="0"/>
                  <a:t> ser </a:t>
                </a:r>
                <a:r>
                  <a:rPr lang="en-US" sz="1800" dirty="0" err="1"/>
                  <a:t>eliminadas</a:t>
                </a:r>
                <a:r>
                  <a:rPr lang="en-US" sz="1800" dirty="0"/>
                  <a:t>, de lo </a:t>
                </a:r>
                <a:r>
                  <a:rPr lang="en-US" sz="1800" dirty="0" err="1"/>
                  <a:t>contrario</a:t>
                </a:r>
                <a:r>
                  <a:rPr lang="en-US" sz="1800" dirty="0"/>
                  <a:t> </a:t>
                </a:r>
                <a:r>
                  <a:rPr lang="en-US" sz="1800" dirty="0" err="1"/>
                  <a:t>pueden</a:t>
                </a:r>
                <a:r>
                  <a:rPr lang="en-US" sz="1800" dirty="0"/>
                  <a:t> ser </a:t>
                </a:r>
                <a:r>
                  <a:rPr lang="en-US" sz="1800" dirty="0" err="1"/>
                  <a:t>eliminadas</a:t>
                </a:r>
                <a:r>
                  <a:rPr lang="en-US" sz="1800" dirty="0"/>
                  <a:t>.</a:t>
                </a:r>
              </a:p>
              <a:p>
                <a:r>
                  <a:rPr lang="en-US" sz="1800" b="1" dirty="0" err="1"/>
                  <a:t>Algoritmo</a:t>
                </a:r>
                <a:endParaRPr lang="en-US" sz="1800" b="1" dirty="0"/>
              </a:p>
              <a:p>
                <a:pPr marL="76200" indent="0">
                  <a:buNone/>
                </a:pPr>
                <a:endParaRPr lang="en-US" b="1" dirty="0"/>
              </a:p>
              <a:p>
                <a:pPr marL="76200" indent="0">
                  <a:buNone/>
                </a:pPr>
                <a:endParaRPr lang="en-US" b="1" dirty="0"/>
              </a:p>
              <a:p>
                <a:pPr marL="76200" indent="0">
                  <a:buNone/>
                </a:pPr>
                <a:endParaRPr lang="en-US" b="1" dirty="0"/>
              </a:p>
              <a:p>
                <a:pPr marL="76200" indent="0">
                  <a:buNone/>
                </a:pPr>
                <a:endParaRPr lang="en-US" b="1" dirty="0"/>
              </a:p>
              <a:p>
                <a:pPr marL="76200" indent="0">
                  <a:buNone/>
                </a:pPr>
                <a:endParaRPr lang="en-US" b="1" dirty="0"/>
              </a:p>
            </p:txBody>
          </p:sp>
        </mc:Choice>
        <mc:Fallback>
          <p:sp>
            <p:nvSpPr>
              <p:cNvPr id="3" name="Marcador de texto 2">
                <a:extLst>
                  <a:ext uri="{FF2B5EF4-FFF2-40B4-BE49-F238E27FC236}">
                    <a16:creationId xmlns:a16="http://schemas.microsoft.com/office/drawing/2014/main" id="{F4425D6D-5370-4A05-89DE-28B3598586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14274" y="1327350"/>
                <a:ext cx="7926313" cy="3145500"/>
              </a:xfrm>
              <a:blipFill>
                <a:blip r:embed="rId2"/>
                <a:stretch>
                  <a:fillRect l="-154" t="-7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B30923-3B6B-4031-9422-9D82307403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CFA4CF0-5DFD-4034-90D2-33F217315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705" y="2425326"/>
            <a:ext cx="7126941" cy="212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430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6E778-AEA5-40C6-9CE8-F6FB98063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Eliminar símbolos no útiles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B30923-3B6B-4031-9422-9D82307403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1C26488-B747-447B-8C70-D1DE94A45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58" y="1464264"/>
            <a:ext cx="5038343" cy="328666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Marcador de texto 2">
                <a:extLst>
                  <a:ext uri="{FF2B5EF4-FFF2-40B4-BE49-F238E27FC236}">
                    <a16:creationId xmlns:a16="http://schemas.microsoft.com/office/drawing/2014/main" id="{A87B04AF-DC3F-48B4-9599-9873BA3EEC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01923" y="1071595"/>
                <a:ext cx="2953142" cy="17130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▰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100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s-GT" sz="1800" i="1" smtClean="0">
                        <a:latin typeface="Cambria Math" panose="02040503050406030204" pitchFamily="18" charset="0"/>
                        <a:sym typeface="Cantarell"/>
                      </a:rPr>
                      <m:t>𝑆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→</m:t>
                    </m:r>
                    <m:r>
                      <a:rPr lang="es-G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𝑎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𝐴</m:t>
                    </m:r>
                  </m:oMath>
                </a14:m>
                <a:endParaRPr lang="es-GT" sz="1800" dirty="0">
                  <a:sym typeface="Cantarell"/>
                </a:endParaRPr>
              </a:p>
              <a:p>
                <a14:m>
                  <m:oMath xmlns:m="http://schemas.openxmlformats.org/officeDocument/2006/math">
                    <m:r>
                      <a:rPr lang="es-G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𝐴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→</m:t>
                    </m:r>
                    <m:r>
                      <a:rPr lang="es-G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𝑎𝐴</m:t>
                    </m:r>
                    <m:r>
                      <a:rPr lang="es-G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 | </m:t>
                    </m:r>
                    <m:r>
                      <a:rPr lang="es-G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𝜀</m:t>
                    </m:r>
                  </m:oMath>
                </a14:m>
                <a:endParaRPr lang="es-GT" sz="1800" dirty="0">
                  <a:sym typeface="Cantarell"/>
                </a:endParaRPr>
              </a:p>
            </p:txBody>
          </p:sp>
        </mc:Choice>
        <mc:Fallback>
          <p:sp>
            <p:nvSpPr>
              <p:cNvPr id="9" name="Marcador de texto 2">
                <a:extLst>
                  <a:ext uri="{FF2B5EF4-FFF2-40B4-BE49-F238E27FC236}">
                    <a16:creationId xmlns:a16="http://schemas.microsoft.com/office/drawing/2014/main" id="{A87B04AF-DC3F-48B4-9599-9873BA3EE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923" y="1071595"/>
                <a:ext cx="2953142" cy="1713090"/>
              </a:xfrm>
              <a:prstGeom prst="rect">
                <a:avLst/>
              </a:prstGeom>
              <a:blipFill>
                <a:blip r:embed="rId4"/>
                <a:stretch>
                  <a:fillRect l="-4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Marcador de texto 2">
                <a:extLst>
                  <a:ext uri="{FF2B5EF4-FFF2-40B4-BE49-F238E27FC236}">
                    <a16:creationId xmlns:a16="http://schemas.microsoft.com/office/drawing/2014/main" id="{E6DC2853-A7BC-4CB8-8406-82DB3E8F47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60016" y="3010590"/>
                <a:ext cx="2953142" cy="17130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▰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100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:pPr/>
                <a14:m>
                  <m:oMath xmlns:m="http://schemas.openxmlformats.org/officeDocument/2006/math">
                    <m:r>
                      <a:rPr lang="es-GT" sz="1800" i="1" smtClean="0">
                        <a:latin typeface="Cambria Math" panose="02040503050406030204" pitchFamily="18" charset="0"/>
                        <a:sym typeface="Cantarell"/>
                      </a:rPr>
                      <m:t>𝑆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→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𝑎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𝐴</m:t>
                    </m:r>
                    <m:r>
                      <a:rPr lang="es-G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 | </m:t>
                    </m:r>
                    <m:r>
                      <a:rPr lang="es-G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𝑎</m:t>
                    </m:r>
                  </m:oMath>
                </a14:m>
                <a:endParaRPr lang="es-GT" sz="1800" dirty="0">
                  <a:sym typeface="Cantarell"/>
                </a:endParaRPr>
              </a:p>
              <a:p>
                <a:pPr/>
                <a14:m>
                  <m:oMath xmlns:m="http://schemas.openxmlformats.org/officeDocument/2006/math"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𝐴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→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𝑎𝐴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 | </m:t>
                    </m:r>
                    <m:r>
                      <a:rPr lang="es-G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𝑎</m:t>
                    </m:r>
                  </m:oMath>
                </a14:m>
                <a:endParaRPr lang="es-GT" sz="1800" dirty="0">
                  <a:sym typeface="Cantarell"/>
                </a:endParaRPr>
              </a:p>
            </p:txBody>
          </p:sp>
        </mc:Choice>
        <mc:Fallback>
          <p:sp>
            <p:nvSpPr>
              <p:cNvPr id="10" name="Marcador de texto 2">
                <a:extLst>
                  <a:ext uri="{FF2B5EF4-FFF2-40B4-BE49-F238E27FC236}">
                    <a16:creationId xmlns:a16="http://schemas.microsoft.com/office/drawing/2014/main" id="{E6DC2853-A7BC-4CB8-8406-82DB3E8F4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016" y="3010590"/>
                <a:ext cx="2953142" cy="1713090"/>
              </a:xfrm>
              <a:prstGeom prst="rect">
                <a:avLst/>
              </a:prstGeom>
              <a:blipFill>
                <a:blip r:embed="rId5"/>
                <a:stretch>
                  <a:fillRect l="-4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03B3820A-D4CB-423A-8483-3E5A13B9CCC8}"/>
              </a:ext>
            </a:extLst>
          </p:cNvPr>
          <p:cNvSpPr/>
          <p:nvPr/>
        </p:nvSpPr>
        <p:spPr>
          <a:xfrm>
            <a:off x="6511117" y="2501152"/>
            <a:ext cx="914641" cy="8404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999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6E778-AEA5-40C6-9CE8-F6FB98063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Eliminar producciones unitarias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texto 2">
                <a:extLst>
                  <a:ext uri="{FF2B5EF4-FFF2-40B4-BE49-F238E27FC236}">
                    <a16:creationId xmlns:a16="http://schemas.microsoft.com/office/drawing/2014/main" id="{F4425D6D-5370-4A05-89DE-28B3598586E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14274" y="1327350"/>
                <a:ext cx="7926313" cy="3145500"/>
              </a:xfrm>
            </p:spPr>
            <p:txBody>
              <a:bodyPr/>
              <a:lstStyle/>
              <a:p>
                <a:r>
                  <a:rPr lang="es-GT" sz="1800" dirty="0"/>
                  <a:t>Sea </a:t>
                </a:r>
                <a14:m>
                  <m:oMath xmlns:m="http://schemas.openxmlformats.org/officeDocument/2006/math">
                    <m:r>
                      <a:rPr lang="es-GT" sz="18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GT" sz="18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s-GT" sz="1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s-GT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s-G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s-G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s-G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s-G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s-GT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una </a:t>
                </a:r>
                <a:r>
                  <a:rPr lang="en-US" sz="1800" dirty="0" err="1"/>
                  <a:t>gramática</a:t>
                </a:r>
                <a:r>
                  <a:rPr lang="en-US" sz="1800" dirty="0"/>
                  <a:t> </a:t>
                </a:r>
                <a:r>
                  <a:rPr lang="en-US" sz="1800" dirty="0" err="1"/>
                  <a:t>independiente</a:t>
                </a:r>
                <a:r>
                  <a:rPr lang="en-US" sz="1800" dirty="0"/>
                  <a:t> del </a:t>
                </a:r>
                <a:r>
                  <a:rPr lang="en-US" sz="1800" dirty="0" err="1"/>
                  <a:t>contexto</a:t>
                </a:r>
                <a:r>
                  <a:rPr lang="en-US" sz="1800" dirty="0"/>
                  <a:t> que no </a:t>
                </a:r>
                <a:r>
                  <a:rPr lang="en-US" sz="1800" dirty="0" err="1"/>
                  <a:t>contenga</a:t>
                </a:r>
                <a:r>
                  <a:rPr lang="en-US" sz="1800" dirty="0"/>
                  <a:t> </a:t>
                </a:r>
                <a:r>
                  <a:rPr lang="en-US" sz="1800" dirty="0" err="1"/>
                  <a:t>producciones</a:t>
                </a:r>
                <a:r>
                  <a:rPr lang="en-US" sz="1800" dirty="0"/>
                  <a:t> </a:t>
                </a:r>
                <a:r>
                  <a:rPr lang="en-US" sz="1800" dirty="0" err="1"/>
                  <a:t>épsilon</a:t>
                </a:r>
                <a:r>
                  <a:rPr lang="en-US" sz="1800" dirty="0"/>
                  <a:t> </a:t>
                </a:r>
                <a:r>
                  <a:rPr lang="en-US" sz="1800" dirty="0" err="1"/>
                  <a:t>entonces</a:t>
                </a:r>
                <a:r>
                  <a:rPr lang="en-US" sz="1800" dirty="0"/>
                  <a:t> se </a:t>
                </a:r>
                <a:r>
                  <a:rPr lang="en-US" sz="1800" dirty="0" err="1"/>
                  <a:t>transformará</a:t>
                </a:r>
                <a:r>
                  <a:rPr lang="en-US" sz="1800" dirty="0"/>
                  <a:t> </a:t>
                </a:r>
                <a:r>
                  <a:rPr lang="en-US" sz="1800" dirty="0" err="1"/>
                  <a:t>en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GT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GT" sz="1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s-GT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s-GT" sz="1800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s-GT" sz="1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s-GT" sz="1800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s-G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G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s-G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s-GT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de forma que </a:t>
                </a:r>
                <a14:m>
                  <m:oMath xmlns:m="http://schemas.openxmlformats.org/officeDocument/2006/math">
                    <m:r>
                      <a:rPr lang="es-GT" sz="18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s-G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GT" sz="1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s-GT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GT" sz="18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s-G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GT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GT" sz="18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s-GT" sz="1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1800" dirty="0"/>
              </a:p>
              <a:p>
                <a:r>
                  <a:rPr lang="en-US" sz="1800" b="1" dirty="0" err="1"/>
                  <a:t>Algoritmo</a:t>
                </a:r>
                <a:endParaRPr lang="en-US" sz="1800" b="1" dirty="0"/>
              </a:p>
              <a:p>
                <a:pPr marL="76200" indent="0">
                  <a:buNone/>
                </a:pPr>
                <a:endParaRPr lang="en-US" b="1" dirty="0"/>
              </a:p>
              <a:p>
                <a:pPr marL="76200" indent="0">
                  <a:buNone/>
                </a:pPr>
                <a:endParaRPr lang="en-US" b="1" dirty="0"/>
              </a:p>
              <a:p>
                <a:pPr marL="76200" indent="0">
                  <a:buNone/>
                </a:pPr>
                <a:endParaRPr lang="en-US" b="1" dirty="0"/>
              </a:p>
              <a:p>
                <a:pPr marL="76200" indent="0">
                  <a:buNone/>
                </a:pPr>
                <a:endParaRPr lang="en-US" b="1" dirty="0"/>
              </a:p>
              <a:p>
                <a:pPr marL="76200" indent="0">
                  <a:buNone/>
                </a:pPr>
                <a:endParaRPr lang="en-US" b="1" dirty="0"/>
              </a:p>
            </p:txBody>
          </p:sp>
        </mc:Choice>
        <mc:Fallback>
          <p:sp>
            <p:nvSpPr>
              <p:cNvPr id="3" name="Marcador de texto 2">
                <a:extLst>
                  <a:ext uri="{FF2B5EF4-FFF2-40B4-BE49-F238E27FC236}">
                    <a16:creationId xmlns:a16="http://schemas.microsoft.com/office/drawing/2014/main" id="{F4425D6D-5370-4A05-89DE-28B3598586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14274" y="1327350"/>
                <a:ext cx="7926313" cy="3145500"/>
              </a:xfrm>
              <a:blipFill>
                <a:blip r:embed="rId2"/>
                <a:stretch>
                  <a:fillRect l="-154" t="-7946" r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B30923-3B6B-4031-9422-9D82307403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C6257BB-1780-4AE5-8924-11D51D4AA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982" y="2507616"/>
            <a:ext cx="5566355" cy="237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02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6E778-AEA5-40C6-9CE8-F6FB98063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Eliminar símbolos no útiles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4425D6D-5370-4A05-89DE-28B359858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4" y="1327351"/>
            <a:ext cx="7926313" cy="1752026"/>
          </a:xfrm>
        </p:spPr>
        <p:txBody>
          <a:bodyPr/>
          <a:lstStyle/>
          <a:p>
            <a:r>
              <a:rPr lang="es-GT" sz="1600" dirty="0"/>
              <a:t>El algoritmo genera un listado de los símbolos no terminales a los cuales se puede llegar desde un determinado símbolo no terminal, luego introduce las producciones con los símbolos terminales</a:t>
            </a:r>
            <a:endParaRPr lang="en-US" sz="16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B30923-3B6B-4031-9422-9D82307403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Marcador de texto 2">
                <a:extLst>
                  <a:ext uri="{FF2B5EF4-FFF2-40B4-BE49-F238E27FC236}">
                    <a16:creationId xmlns:a16="http://schemas.microsoft.com/office/drawing/2014/main" id="{3387634A-68B5-4983-BF54-B86AF738D7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6334" y="3247953"/>
                <a:ext cx="2953142" cy="17130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▰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100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s-GT" sz="1800" i="1" smtClean="0">
                        <a:latin typeface="Cambria Math" panose="02040503050406030204" pitchFamily="18" charset="0"/>
                        <a:sym typeface="Cantarell"/>
                      </a:rPr>
                      <m:t>𝑆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→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𝐴𝑎</m:t>
                    </m:r>
                    <m:r>
                      <a:rPr lang="es-G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 | </m:t>
                    </m:r>
                    <m:r>
                      <a:rPr lang="es-G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𝐵</m:t>
                    </m:r>
                  </m:oMath>
                </a14:m>
                <a:endParaRPr lang="es-GT" sz="1800" dirty="0">
                  <a:sym typeface="Cantarell"/>
                </a:endParaRPr>
              </a:p>
              <a:p>
                <a14:m>
                  <m:oMath xmlns:m="http://schemas.openxmlformats.org/officeDocument/2006/math">
                    <m:r>
                      <a:rPr lang="es-GT" sz="1800" i="1">
                        <a:latin typeface="Cambria Math" panose="02040503050406030204" pitchFamily="18" charset="0"/>
                        <a:sym typeface="Cantarell"/>
                      </a:rPr>
                      <m:t>𝐵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→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𝑏</m:t>
                    </m:r>
                  </m:oMath>
                </a14:m>
                <a:endParaRPr lang="es-GT" sz="1800" dirty="0">
                  <a:sym typeface="Cantarell"/>
                </a:endParaRPr>
              </a:p>
              <a:p>
                <a14:m>
                  <m:oMath xmlns:m="http://schemas.openxmlformats.org/officeDocument/2006/math">
                    <m:r>
                      <a:rPr lang="es-GT" sz="1800" i="1">
                        <a:latin typeface="Cambria Math" panose="02040503050406030204" pitchFamily="18" charset="0"/>
                        <a:sym typeface="Cantarell"/>
                      </a:rPr>
                      <m:t>𝐴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→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𝑎𝐴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s-G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</m:ctrlPr>
                      </m:dPr>
                      <m:e>
                        <m:r>
                          <a:rPr lang="es-G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  <m:t> </m:t>
                        </m:r>
                        <m:r>
                          <a:rPr lang="es-G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  <m:t>𝑏𝐴</m:t>
                        </m:r>
                        <m:r>
                          <a:rPr lang="es-G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  <m:t> </m:t>
                        </m:r>
                      </m:e>
                    </m:d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 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𝐵</m:t>
                    </m:r>
                  </m:oMath>
                </a14:m>
                <a:endParaRPr lang="es-GT" sz="1800" dirty="0">
                  <a:ea typeface="Cambria Math" panose="02040503050406030204" pitchFamily="18" charset="0"/>
                  <a:sym typeface="Cantarell"/>
                </a:endParaRPr>
              </a:p>
            </p:txBody>
          </p:sp>
        </mc:Choice>
        <mc:Fallback>
          <p:sp>
            <p:nvSpPr>
              <p:cNvPr id="6" name="Marcador de texto 2">
                <a:extLst>
                  <a:ext uri="{FF2B5EF4-FFF2-40B4-BE49-F238E27FC236}">
                    <a16:creationId xmlns:a16="http://schemas.microsoft.com/office/drawing/2014/main" id="{3387634A-68B5-4983-BF54-B86AF738D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34" y="3247953"/>
                <a:ext cx="2953142" cy="1713090"/>
              </a:xfrm>
              <a:prstGeom prst="rect">
                <a:avLst/>
              </a:prstGeom>
              <a:blipFill>
                <a:blip r:embed="rId3"/>
                <a:stretch>
                  <a:fillRect l="-4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Marcador de texto 2">
                <a:extLst>
                  <a:ext uri="{FF2B5EF4-FFF2-40B4-BE49-F238E27FC236}">
                    <a16:creationId xmlns:a16="http://schemas.microsoft.com/office/drawing/2014/main" id="{424CDB17-3C97-4498-AEFD-07B703FEA0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80087" y="3247953"/>
                <a:ext cx="2953142" cy="17130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▰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100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s-GT" sz="1800" i="1" smtClean="0">
                        <a:latin typeface="Cambria Math" panose="02040503050406030204" pitchFamily="18" charset="0"/>
                        <a:sym typeface="Cantarell"/>
                      </a:rPr>
                      <m:t>𝑆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→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𝐴𝑎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 | </m:t>
                    </m:r>
                    <m:r>
                      <a:rPr lang="es-G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𝑏</m:t>
                    </m:r>
                  </m:oMath>
                </a14:m>
                <a:endParaRPr lang="es-GT" sz="1800" dirty="0">
                  <a:sym typeface="Cantarell"/>
                </a:endParaRPr>
              </a:p>
              <a:p>
                <a14:m>
                  <m:oMath xmlns:m="http://schemas.openxmlformats.org/officeDocument/2006/math">
                    <m:r>
                      <a:rPr lang="es-GT" sz="1800" i="1">
                        <a:latin typeface="Cambria Math" panose="02040503050406030204" pitchFamily="18" charset="0"/>
                        <a:sym typeface="Cantarell"/>
                      </a:rPr>
                      <m:t>𝐴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→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𝑎𝐴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s-G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</m:ctrlPr>
                      </m:dPr>
                      <m:e>
                        <m:r>
                          <a:rPr lang="es-G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  <m:t> </m:t>
                        </m:r>
                        <m:r>
                          <a:rPr lang="es-G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  <m:t>𝑏𝐴</m:t>
                        </m:r>
                        <m:r>
                          <a:rPr lang="es-G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  <m:t> </m:t>
                        </m:r>
                      </m:e>
                    </m:d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 </m:t>
                    </m:r>
                    <m:r>
                      <a:rPr lang="es-G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𝑏</m:t>
                    </m:r>
                  </m:oMath>
                </a14:m>
                <a:endParaRPr lang="es-GT" sz="1800" dirty="0">
                  <a:ea typeface="Cambria Math" panose="02040503050406030204" pitchFamily="18" charset="0"/>
                  <a:sym typeface="Cantarell"/>
                </a:endParaRPr>
              </a:p>
            </p:txBody>
          </p:sp>
        </mc:Choice>
        <mc:Fallback>
          <p:sp>
            <p:nvSpPr>
              <p:cNvPr id="7" name="Marcador de texto 2">
                <a:extLst>
                  <a:ext uri="{FF2B5EF4-FFF2-40B4-BE49-F238E27FC236}">
                    <a16:creationId xmlns:a16="http://schemas.microsoft.com/office/drawing/2014/main" id="{424CDB17-3C97-4498-AEFD-07B703FEA0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087" y="3247953"/>
                <a:ext cx="2953142" cy="1713090"/>
              </a:xfrm>
              <a:prstGeom prst="rect">
                <a:avLst/>
              </a:prstGeom>
              <a:blipFill>
                <a:blip r:embed="rId4"/>
                <a:stretch>
                  <a:fillRect l="-4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23F0B98A-F370-4E16-A899-0328563C6A00}"/>
              </a:ext>
            </a:extLst>
          </p:cNvPr>
          <p:cNvSpPr/>
          <p:nvPr/>
        </p:nvSpPr>
        <p:spPr>
          <a:xfrm>
            <a:off x="3560475" y="3623982"/>
            <a:ext cx="1287190" cy="8942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47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5F6AAC-B569-4C9C-8E2B-B78726813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>
                <a:sym typeface="Cantarell"/>
              </a:rPr>
              <a:t>Bibliografía</a:t>
            </a:r>
            <a:endParaRPr lang="es-GT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A9EF9E3-B023-427A-B528-FCD13BE4D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4" y="1549226"/>
            <a:ext cx="7785119" cy="3145500"/>
          </a:xfrm>
        </p:spPr>
        <p:txBody>
          <a:bodyPr/>
          <a:lstStyle/>
          <a:p>
            <a:pPr marL="76200" indent="0">
              <a:buNone/>
            </a:pPr>
            <a:r>
              <a:rPr lang="es-ES" sz="1800" b="1" dirty="0">
                <a:sym typeface="Cantarell"/>
              </a:rPr>
              <a:t>Obras consultadas</a:t>
            </a:r>
          </a:p>
          <a:p>
            <a:r>
              <a:rPr lang="es-ES" sz="1800" dirty="0">
                <a:sym typeface="Cantarell"/>
              </a:rPr>
              <a:t>[KELLY] KELL E Y,  Dean. Teoría  de Autómatas y Lenguajes Formales. Prentice Hall, 1995.</a:t>
            </a:r>
          </a:p>
          <a:p>
            <a:pPr marL="76200" indent="0">
              <a:buNone/>
            </a:pPr>
            <a:endParaRPr lang="es-GT" sz="1800" dirty="0">
              <a:sym typeface="Cantarell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3240A1C-F339-4DAB-8131-92B6B2FDCA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GT" smtClean="0"/>
              <a:t>16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933981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505" name="Shape 505"/>
          <p:cNvSpPr txBox="1">
            <a:spLocks noGrp="1"/>
          </p:cNvSpPr>
          <p:nvPr>
            <p:ph type="ctrTitle" idx="4294967295"/>
          </p:nvPr>
        </p:nvSpPr>
        <p:spPr>
          <a:xfrm>
            <a:off x="1275150" y="236440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9800"/>
                </a:solidFill>
              </a:rPr>
              <a:t>¡Gracias por su atención!</a:t>
            </a:r>
            <a:endParaRPr sz="6000">
              <a:solidFill>
                <a:srgbClr val="FF9800"/>
              </a:solidFill>
            </a:endParaRPr>
          </a:p>
        </p:txBody>
      </p:sp>
      <p:sp>
        <p:nvSpPr>
          <p:cNvPr id="506" name="Shape 506"/>
          <p:cNvSpPr txBox="1">
            <a:spLocks noGrp="1"/>
          </p:cNvSpPr>
          <p:nvPr>
            <p:ph type="subTitle" idx="4294967295"/>
          </p:nvPr>
        </p:nvSpPr>
        <p:spPr>
          <a:xfrm>
            <a:off x="1275150" y="3230000"/>
            <a:ext cx="6593700" cy="13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¿Dudas?</a:t>
            </a:r>
            <a:endParaRPr sz="2000" b="1"/>
          </a:p>
        </p:txBody>
      </p:sp>
      <p:grpSp>
        <p:nvGrpSpPr>
          <p:cNvPr id="507" name="Shape 507"/>
          <p:cNvGrpSpPr/>
          <p:nvPr/>
        </p:nvGrpSpPr>
        <p:grpSpPr>
          <a:xfrm>
            <a:off x="3996210" y="966817"/>
            <a:ext cx="1197664" cy="1126777"/>
            <a:chOff x="5972700" y="2330200"/>
            <a:chExt cx="411625" cy="387275"/>
          </a:xfrm>
        </p:grpSpPr>
        <p:sp>
          <p:nvSpPr>
            <p:cNvPr id="508" name="Shape 508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dirty="0"/>
              <a:t>Agenda</a:t>
            </a:r>
            <a:endParaRPr dirty="0"/>
          </a:p>
        </p:txBody>
      </p:sp>
      <p:sp>
        <p:nvSpPr>
          <p:cNvPr id="194" name="Shape 19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196" name="Shape 196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7" name="Shape 197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F756BAD-A049-48B3-A6B9-8C1CE2B47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1281643"/>
            <a:ext cx="7851261" cy="2724300"/>
          </a:xfrm>
        </p:spPr>
        <p:txBody>
          <a:bodyPr/>
          <a:lstStyle/>
          <a:p>
            <a:r>
              <a:rPr lang="es-GT" dirty="0"/>
              <a:t>Definición de Modelo o Forma Estándar</a:t>
            </a:r>
          </a:p>
          <a:p>
            <a:pPr lvl="1"/>
            <a:r>
              <a:rPr lang="es-GT" dirty="0"/>
              <a:t>Eliminando símbolos no útiles</a:t>
            </a:r>
          </a:p>
          <a:p>
            <a:pPr lvl="1"/>
            <a:r>
              <a:rPr lang="es-GT" dirty="0"/>
              <a:t>Eliminando símbolos no alcanzables</a:t>
            </a:r>
          </a:p>
          <a:p>
            <a:pPr lvl="1"/>
            <a:r>
              <a:rPr lang="es-GT" dirty="0"/>
              <a:t>Eliminando producciones épsilon</a:t>
            </a:r>
          </a:p>
          <a:p>
            <a:pPr lvl="1"/>
            <a:r>
              <a:rPr lang="es-GT" dirty="0"/>
              <a:t>Eliminación de producciones unitarias</a:t>
            </a:r>
          </a:p>
        </p:txBody>
      </p:sp>
    </p:spTree>
    <p:extLst>
      <p:ext uri="{BB962C8B-B14F-4D97-AF65-F5344CB8AC3E}">
        <p14:creationId xmlns:p14="http://schemas.microsoft.com/office/powerpoint/2010/main" val="3415839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dirty="0"/>
              <a:t>La Forma Estándar</a:t>
            </a:r>
            <a:endParaRPr dirty="0"/>
          </a:p>
        </p:txBody>
      </p:sp>
      <p:sp>
        <p:nvSpPr>
          <p:cNvPr id="225" name="Google Shape;225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26" name="Google Shape;226;p14"/>
          <p:cNvSpPr txBox="1"/>
          <p:nvPr/>
        </p:nvSpPr>
        <p:spPr>
          <a:xfrm>
            <a:off x="463525" y="0"/>
            <a:ext cx="3005816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5F6AAC-B569-4C9C-8E2B-B78726813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>
                <a:sym typeface="Cantarell"/>
              </a:rPr>
              <a:t>Definición</a:t>
            </a:r>
            <a:endParaRPr lang="es-GT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A9EF9E3-B023-427A-B528-FCD13BE4D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4" y="1327350"/>
            <a:ext cx="7785119" cy="3145500"/>
          </a:xfrm>
        </p:spPr>
        <p:txBody>
          <a:bodyPr/>
          <a:lstStyle/>
          <a:p>
            <a:r>
              <a:rPr lang="es-GT" sz="2000" dirty="0">
                <a:sym typeface="Cantarell"/>
              </a:rPr>
              <a:t>Se busca establecer las restricciones para que la gramática sea funcional (árboles de derivación que no son tan sencillos o tan complejos) .</a:t>
            </a:r>
          </a:p>
          <a:p>
            <a:r>
              <a:rPr lang="es-GT" sz="2000" dirty="0">
                <a:sym typeface="Cantarell"/>
              </a:rPr>
              <a:t>Esta nueva gramática debe ser capaz de producir un lenguaje independiente del contexto que cumpla las restricciones establecidas.</a:t>
            </a:r>
          </a:p>
          <a:p>
            <a:r>
              <a:rPr lang="es-GT" sz="2000" dirty="0">
                <a:sym typeface="Cantarell"/>
              </a:rPr>
              <a:t>La forma normal encuentra la gramática con las producciones necesarias para generar un Lenguaje Independiente del Contexto en el que cada símbolo es funcional.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3240A1C-F339-4DAB-8131-92B6B2FDCA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GT" smtClean="0"/>
              <a:t>4</a:t>
            </a:fld>
            <a:endParaRPr lang="es-GT"/>
          </a:p>
        </p:txBody>
      </p:sp>
      <p:sp>
        <p:nvSpPr>
          <p:cNvPr id="5" name="Google Shape;589;p37">
            <a:extLst>
              <a:ext uri="{FF2B5EF4-FFF2-40B4-BE49-F238E27FC236}">
                <a16:creationId xmlns:a16="http://schemas.microsoft.com/office/drawing/2014/main" id="{B4C12DA8-5C64-46BF-9645-E855BC6CE747}"/>
              </a:ext>
            </a:extLst>
          </p:cNvPr>
          <p:cNvSpPr/>
          <p:nvPr/>
        </p:nvSpPr>
        <p:spPr>
          <a:xfrm>
            <a:off x="544607" y="3363065"/>
            <a:ext cx="285975" cy="273060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874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5F6AAC-B569-4C9C-8E2B-B78726813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Ejemplo definición de forma normal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texto 2">
                <a:extLst>
                  <a:ext uri="{FF2B5EF4-FFF2-40B4-BE49-F238E27FC236}">
                    <a16:creationId xmlns:a16="http://schemas.microsoft.com/office/drawing/2014/main" id="{1A9EF9E3-B023-427A-B528-FCD13BE4D21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14274" y="1327350"/>
                <a:ext cx="7785119" cy="3145500"/>
              </a:xfrm>
            </p:spPr>
            <p:txBody>
              <a:bodyPr/>
              <a:lstStyle/>
              <a:p>
                <a:r>
                  <a:rPr lang="es-GT" sz="2000" dirty="0">
                    <a:sym typeface="Cantarell"/>
                  </a:rPr>
                  <a:t>Dadas las siguientes producciones de una gramática gramática encuentre las características que le impiden estar en una forma normal.</a:t>
                </a:r>
              </a:p>
              <a:p>
                <a14:m>
                  <m:oMath xmlns:m="http://schemas.openxmlformats.org/officeDocument/2006/math">
                    <m:r>
                      <a:rPr lang="es-GT" sz="2000" b="0" i="1" smtClean="0">
                        <a:latin typeface="Cambria Math" panose="02040503050406030204" pitchFamily="18" charset="0"/>
                        <a:sym typeface="Cantarell"/>
                      </a:rPr>
                      <m:t>𝑆</m:t>
                    </m:r>
                    <m:r>
                      <a:rPr lang="es-G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→</m:t>
                    </m:r>
                    <m:r>
                      <a:rPr lang="es-G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𝐴𝑎</m:t>
                    </m:r>
                    <m:r>
                      <a:rPr lang="es-G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s-G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</m:ctrlPr>
                      </m:dPr>
                      <m:e>
                        <m:r>
                          <a:rPr lang="es-G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  <m:t> </m:t>
                        </m:r>
                        <m:r>
                          <a:rPr lang="es-G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  <m:t>𝐵</m:t>
                        </m:r>
                        <m:r>
                          <a:rPr lang="es-G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  <m:t> </m:t>
                        </m:r>
                      </m:e>
                    </m:d>
                    <m:r>
                      <a:rPr lang="es-G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 </m:t>
                    </m:r>
                    <m:r>
                      <a:rPr lang="es-G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𝐷</m:t>
                    </m:r>
                  </m:oMath>
                </a14:m>
                <a:endParaRPr lang="es-GT" sz="2000" dirty="0">
                  <a:sym typeface="Cantarell"/>
                </a:endParaRPr>
              </a:p>
              <a:p>
                <a14:m>
                  <m:oMath xmlns:m="http://schemas.openxmlformats.org/officeDocument/2006/math">
                    <m:r>
                      <a:rPr lang="es-GT" sz="2000" b="0" i="1" smtClean="0">
                        <a:latin typeface="Cambria Math" panose="02040503050406030204" pitchFamily="18" charset="0"/>
                        <a:sym typeface="Cantarell"/>
                      </a:rPr>
                      <m:t>𝐵</m:t>
                    </m:r>
                    <m:r>
                      <a:rPr lang="es-G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→</m:t>
                    </m:r>
                    <m:r>
                      <a:rPr lang="es-G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𝑏</m:t>
                    </m:r>
                  </m:oMath>
                </a14:m>
                <a:endParaRPr lang="es-GT" sz="2000" dirty="0">
                  <a:sym typeface="Cantarell"/>
                </a:endParaRPr>
              </a:p>
              <a:p>
                <a14:m>
                  <m:oMath xmlns:m="http://schemas.openxmlformats.org/officeDocument/2006/math">
                    <m:r>
                      <a:rPr lang="es-GT" sz="2000" b="0" i="1" smtClean="0">
                        <a:latin typeface="Cambria Math" panose="02040503050406030204" pitchFamily="18" charset="0"/>
                        <a:sym typeface="Cantarell"/>
                      </a:rPr>
                      <m:t>𝐴</m:t>
                    </m:r>
                    <m:r>
                      <a:rPr lang="es-G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→</m:t>
                    </m:r>
                    <m:r>
                      <a:rPr lang="es-G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𝑎𝐴</m:t>
                    </m:r>
                    <m:r>
                      <a:rPr lang="es-G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s-G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</m:ctrlPr>
                      </m:dPr>
                      <m:e>
                        <m:r>
                          <a:rPr lang="es-G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  <m:t> </m:t>
                        </m:r>
                        <m:r>
                          <a:rPr lang="es-G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  <m:t>𝑏𝐴</m:t>
                        </m:r>
                        <m:r>
                          <a:rPr lang="es-G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  <m:t> </m:t>
                        </m:r>
                      </m:e>
                    </m:d>
                    <m:r>
                      <a:rPr lang="es-G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 </m:t>
                    </m:r>
                    <m:r>
                      <a:rPr lang="es-G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𝐵</m:t>
                    </m:r>
                  </m:oMath>
                </a14:m>
                <a:endParaRPr lang="es-GT" sz="2000" b="0" dirty="0">
                  <a:ea typeface="Cambria Math" panose="02040503050406030204" pitchFamily="18" charset="0"/>
                  <a:sym typeface="Cantarell"/>
                </a:endParaRPr>
              </a:p>
              <a:p>
                <a14:m>
                  <m:oMath xmlns:m="http://schemas.openxmlformats.org/officeDocument/2006/math">
                    <m:r>
                      <a:rPr lang="es-GT" sz="2000" b="0" i="1" smtClean="0">
                        <a:latin typeface="Cambria Math" panose="02040503050406030204" pitchFamily="18" charset="0"/>
                        <a:sym typeface="Cantarell"/>
                      </a:rPr>
                      <m:t>𝐶</m:t>
                    </m:r>
                    <m:r>
                      <a:rPr lang="es-G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→</m:t>
                    </m:r>
                    <m:r>
                      <a:rPr lang="es-G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𝑎𝑏𝑑</m:t>
                    </m:r>
                  </m:oMath>
                </a14:m>
                <a:endParaRPr lang="es-GT" sz="2000" dirty="0">
                  <a:sym typeface="Cantarell"/>
                </a:endParaRPr>
              </a:p>
            </p:txBody>
          </p:sp>
        </mc:Choice>
        <mc:Fallback>
          <p:sp>
            <p:nvSpPr>
              <p:cNvPr id="3" name="Marcador de texto 2">
                <a:extLst>
                  <a:ext uri="{FF2B5EF4-FFF2-40B4-BE49-F238E27FC236}">
                    <a16:creationId xmlns:a16="http://schemas.microsoft.com/office/drawing/2014/main" id="{1A9EF9E3-B023-427A-B528-FCD13BE4D2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14274" y="1327350"/>
                <a:ext cx="7785119" cy="3145500"/>
              </a:xfrm>
              <a:blipFill>
                <a:blip r:embed="rId2"/>
                <a:stretch>
                  <a:fillRect l="-1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3240A1C-F339-4DAB-8131-92B6B2FDCA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GT" smtClean="0"/>
              <a:t>5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985819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5F6AAC-B569-4C9C-8E2B-B78726813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Ejemplo definición de forma normal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texto 2">
                <a:extLst>
                  <a:ext uri="{FF2B5EF4-FFF2-40B4-BE49-F238E27FC236}">
                    <a16:creationId xmlns:a16="http://schemas.microsoft.com/office/drawing/2014/main" id="{1A9EF9E3-B023-427A-B528-FCD13BE4D21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14274" y="1327350"/>
                <a:ext cx="7785119" cy="3145500"/>
              </a:xfrm>
            </p:spPr>
            <p:txBody>
              <a:bodyPr/>
              <a:lstStyle/>
              <a:p>
                <a:pPr marL="533400" indent="-457200">
                  <a:buFont typeface="+mj-lt"/>
                  <a:buAutoNum type="arabicPeriod"/>
                </a:pPr>
                <a:r>
                  <a:rPr lang="es-GT" sz="2000" dirty="0">
                    <a:sym typeface="Cantarell"/>
                  </a:rPr>
                  <a:t>Siendo </a:t>
                </a:r>
                <a14:m>
                  <m:oMath xmlns:m="http://schemas.openxmlformats.org/officeDocument/2006/math">
                    <m:r>
                      <a:rPr lang="es-GT" sz="2000" b="0" i="1" smtClean="0">
                        <a:latin typeface="Cambria Math" panose="02040503050406030204" pitchFamily="18" charset="0"/>
                        <a:sym typeface="Cantarell"/>
                      </a:rPr>
                      <m:t>𝑆</m:t>
                    </m:r>
                  </m:oMath>
                </a14:m>
                <a:r>
                  <a:rPr lang="es-GT" sz="2000" dirty="0">
                    <a:sym typeface="Cantarell"/>
                  </a:rPr>
                  <a:t> el símbolo inicial, notar que </a:t>
                </a:r>
                <a14:m>
                  <m:oMath xmlns:m="http://schemas.openxmlformats.org/officeDocument/2006/math">
                    <m:r>
                      <a:rPr lang="es-GT" sz="2000" b="0" i="1" smtClean="0">
                        <a:latin typeface="Cambria Math" panose="02040503050406030204" pitchFamily="18" charset="0"/>
                        <a:sym typeface="Cantarell"/>
                      </a:rPr>
                      <m:t>𝐶</m:t>
                    </m:r>
                  </m:oMath>
                </a14:m>
                <a:r>
                  <a:rPr lang="es-GT" sz="2000" dirty="0">
                    <a:sym typeface="Cantarell"/>
                  </a:rPr>
                  <a:t> nunca formará parte de cualquier derivación que inicie en </a:t>
                </a:r>
                <a14:m>
                  <m:oMath xmlns:m="http://schemas.openxmlformats.org/officeDocument/2006/math">
                    <m:r>
                      <a:rPr lang="es-GT" sz="2000" i="1">
                        <a:latin typeface="Cambria Math" panose="02040503050406030204" pitchFamily="18" charset="0"/>
                        <a:sym typeface="Cantarell"/>
                      </a:rPr>
                      <m:t>𝑆</m:t>
                    </m:r>
                  </m:oMath>
                </a14:m>
                <a:r>
                  <a:rPr lang="es-GT" sz="2000" dirty="0">
                    <a:sym typeface="Cantarell"/>
                  </a:rPr>
                  <a:t> (Símbolo no alcanzable)</a:t>
                </a:r>
              </a:p>
              <a:p>
                <a:pPr marL="533400" indent="-457200">
                  <a:buFont typeface="+mj-lt"/>
                  <a:buAutoNum type="arabicPeriod"/>
                </a:pPr>
                <a:r>
                  <a:rPr lang="es-GT" sz="2000" dirty="0">
                    <a:sym typeface="Cantarell"/>
                  </a:rPr>
                  <a:t>El símbolo </a:t>
                </a:r>
                <a14:m>
                  <m:oMath xmlns:m="http://schemas.openxmlformats.org/officeDocument/2006/math">
                    <m:r>
                      <a:rPr lang="es-GT" sz="2000" b="0" i="1" smtClean="0">
                        <a:latin typeface="Cambria Math" panose="02040503050406030204" pitchFamily="18" charset="0"/>
                        <a:sym typeface="Cantarell"/>
                      </a:rPr>
                      <m:t>𝐷</m:t>
                    </m:r>
                  </m:oMath>
                </a14:m>
                <a:r>
                  <a:rPr lang="es-GT" sz="2000" dirty="0">
                    <a:sym typeface="Cantarell"/>
                  </a:rPr>
                  <a:t> sí deriva de </a:t>
                </a:r>
                <a14:m>
                  <m:oMath xmlns:m="http://schemas.openxmlformats.org/officeDocument/2006/math">
                    <m:r>
                      <a:rPr lang="es-GT" sz="2000" b="0" i="1" smtClean="0">
                        <a:latin typeface="Cambria Math" panose="02040503050406030204" pitchFamily="18" charset="0"/>
                        <a:sym typeface="Cantarell"/>
                      </a:rPr>
                      <m:t>𝑆</m:t>
                    </m:r>
                  </m:oMath>
                </a14:m>
                <a:r>
                  <a:rPr lang="es-GT" sz="2000" dirty="0">
                    <a:sym typeface="Cantarell"/>
                  </a:rPr>
                  <a:t> pero nunca produce alguna cadena con símbolos terminales (Símbolos no útiles)</a:t>
                </a:r>
              </a:p>
              <a:p>
                <a:pPr marL="533400" indent="-457200">
                  <a:buFont typeface="+mj-lt"/>
                  <a:buAutoNum type="arabicPeriod"/>
                </a:pPr>
                <a:r>
                  <a:rPr lang="es-GT" sz="2000" dirty="0">
                    <a:sym typeface="Cantarell"/>
                  </a:rPr>
                  <a:t>El símbolo </a:t>
                </a:r>
                <a14:m>
                  <m:oMath xmlns:m="http://schemas.openxmlformats.org/officeDocument/2006/math">
                    <m:r>
                      <a:rPr lang="es-GT" sz="2000" b="0" i="1" smtClean="0">
                        <a:latin typeface="Cambria Math" panose="02040503050406030204" pitchFamily="18" charset="0"/>
                        <a:sym typeface="Cantarell"/>
                      </a:rPr>
                      <m:t>𝐵</m:t>
                    </m:r>
                  </m:oMath>
                </a14:m>
                <a:r>
                  <a:rPr lang="es-GT" sz="2000" dirty="0">
                    <a:sym typeface="Cantarell"/>
                  </a:rPr>
                  <a:t> es redundante ya que únicamente produce un símbolo terminal por lo que se puede reemplazar directamente sin problemas (Producciones que no derivan en nada)</a:t>
                </a:r>
              </a:p>
              <a:p>
                <a:pPr marL="533400" indent="-457200">
                  <a:buFont typeface="+mj-lt"/>
                  <a:buAutoNum type="arabicPeriod"/>
                </a:pPr>
                <a:r>
                  <a:rPr lang="es-GT" sz="2000" dirty="0">
                    <a:sym typeface="Cantarell"/>
                  </a:rPr>
                  <a:t>Observe también que aunque </a:t>
                </a:r>
                <a14:m>
                  <m:oMath xmlns:m="http://schemas.openxmlformats.org/officeDocument/2006/math">
                    <m:r>
                      <a:rPr lang="es-GT" sz="2000" b="0" i="1" smtClean="0">
                        <a:latin typeface="Cambria Math" panose="02040503050406030204" pitchFamily="18" charset="0"/>
                        <a:sym typeface="Cantarell"/>
                      </a:rPr>
                      <m:t>𝑑</m:t>
                    </m:r>
                  </m:oMath>
                </a14:m>
                <a:r>
                  <a:rPr lang="es-GT" sz="2000" dirty="0">
                    <a:sym typeface="Cantarell"/>
                  </a:rPr>
                  <a:t> pertenece al alfabeto, no existe cadena que lo emplee.</a:t>
                </a:r>
              </a:p>
            </p:txBody>
          </p:sp>
        </mc:Choice>
        <mc:Fallback>
          <p:sp>
            <p:nvSpPr>
              <p:cNvPr id="3" name="Marcador de texto 2">
                <a:extLst>
                  <a:ext uri="{FF2B5EF4-FFF2-40B4-BE49-F238E27FC236}">
                    <a16:creationId xmlns:a16="http://schemas.microsoft.com/office/drawing/2014/main" id="{1A9EF9E3-B023-427A-B528-FCD13BE4D2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14274" y="1327350"/>
                <a:ext cx="7785119" cy="3145500"/>
              </a:xfrm>
              <a:blipFill>
                <a:blip r:embed="rId2"/>
                <a:stretch>
                  <a:fillRect l="-235" t="-775" b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3240A1C-F339-4DAB-8131-92B6B2FDCA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GT" smtClean="0"/>
              <a:t>6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778152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E2D4B7-8F1A-4C8C-8361-8276F233B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Creación de la forma normal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texto 2">
                <a:extLst>
                  <a:ext uri="{FF2B5EF4-FFF2-40B4-BE49-F238E27FC236}">
                    <a16:creationId xmlns:a16="http://schemas.microsoft.com/office/drawing/2014/main" id="{B4D72916-FA4A-4CB4-9CC1-EB20C8BBF5C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GT" dirty="0"/>
                  <a:t>Teniendo en cuenta el anterior ejemplo todos los problemas mostrados pueden resolverse sin afectar la capacidad de generación de la gramática.</a:t>
                </a:r>
              </a:p>
              <a:p>
                <a:r>
                  <a:rPr lang="es-GT" dirty="0"/>
                  <a:t>El primer paso es eliminar los símbolos no útiles como </a:t>
                </a:r>
                <a14:m>
                  <m:oMath xmlns:m="http://schemas.openxmlformats.org/officeDocument/2006/math">
                    <m:r>
                      <a:rPr lang="es-GT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Marcador de texto 2">
                <a:extLst>
                  <a:ext uri="{FF2B5EF4-FFF2-40B4-BE49-F238E27FC236}">
                    <a16:creationId xmlns:a16="http://schemas.microsoft.com/office/drawing/2014/main" id="{B4D72916-FA4A-4CB4-9CC1-EB20C8BBF5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99" r="-1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18D321-A47E-44B3-A160-273A7181BB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001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6E778-AEA5-40C6-9CE8-F6FB98063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Eliminar símbolos no útiles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texto 2">
                <a:extLst>
                  <a:ext uri="{FF2B5EF4-FFF2-40B4-BE49-F238E27FC236}">
                    <a16:creationId xmlns:a16="http://schemas.microsoft.com/office/drawing/2014/main" id="{F4425D6D-5370-4A05-89DE-28B3598586E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14274" y="1327350"/>
                <a:ext cx="7926313" cy="3145500"/>
              </a:xfrm>
            </p:spPr>
            <p:txBody>
              <a:bodyPr/>
              <a:lstStyle/>
              <a:p>
                <a:r>
                  <a:rPr lang="es-GT" sz="1800" dirty="0"/>
                  <a:t>Sea </a:t>
                </a:r>
                <a14:m>
                  <m:oMath xmlns:m="http://schemas.openxmlformats.org/officeDocument/2006/math">
                    <m:r>
                      <a:rPr lang="es-GT" sz="18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GT" sz="18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s-GT" sz="1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s-GT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s-G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s-G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s-G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s-G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s-GT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una </a:t>
                </a:r>
                <a:r>
                  <a:rPr lang="en-US" sz="1800" dirty="0" err="1"/>
                  <a:t>gramática</a:t>
                </a:r>
                <a:r>
                  <a:rPr lang="en-US" sz="1800" dirty="0"/>
                  <a:t> </a:t>
                </a:r>
                <a:r>
                  <a:rPr lang="en-US" sz="1800" dirty="0" err="1"/>
                  <a:t>independiente</a:t>
                </a:r>
                <a:r>
                  <a:rPr lang="en-US" sz="1800" dirty="0"/>
                  <a:t> del </a:t>
                </a:r>
                <a:r>
                  <a:rPr lang="en-US" sz="1800" dirty="0" err="1"/>
                  <a:t>contexto</a:t>
                </a:r>
                <a:r>
                  <a:rPr lang="en-US" sz="1800" dirty="0"/>
                  <a:t> </a:t>
                </a:r>
                <a:r>
                  <a:rPr lang="en-US" sz="1800" dirty="0" err="1"/>
                  <a:t>entonces</a:t>
                </a:r>
                <a:r>
                  <a:rPr lang="en-US" sz="1800" dirty="0"/>
                  <a:t> se </a:t>
                </a:r>
                <a:r>
                  <a:rPr lang="en-US" sz="1800" dirty="0" err="1"/>
                  <a:t>transformará</a:t>
                </a:r>
                <a:r>
                  <a:rPr lang="en-US" sz="1800" dirty="0"/>
                  <a:t> </a:t>
                </a:r>
                <a:r>
                  <a:rPr lang="en-US" sz="1800" dirty="0" err="1"/>
                  <a:t>en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GT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GT" sz="1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s-GT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s-GT" sz="1800" i="1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s-GT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GT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s-GT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s-GT" sz="1800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s-GT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G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s-G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s-GT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de forma que </a:t>
                </a:r>
                <a14:m>
                  <m:oMath xmlns:m="http://schemas.openxmlformats.org/officeDocument/2006/math">
                    <m:r>
                      <a:rPr lang="es-GT" sz="18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s-G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GT" sz="1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s-GT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GT" sz="18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s-G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GT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GT" sz="18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s-GT" sz="1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1800" dirty="0"/>
              </a:p>
              <a:p>
                <a:r>
                  <a:rPr lang="en-US" sz="1800" b="1" dirty="0" err="1"/>
                  <a:t>Algoritmo</a:t>
                </a:r>
                <a:endParaRPr lang="en-US" sz="1800" b="1" dirty="0"/>
              </a:p>
              <a:p>
                <a:pPr marL="76200" indent="0">
                  <a:buNone/>
                </a:pPr>
                <a:endParaRPr lang="en-US" b="1" dirty="0"/>
              </a:p>
              <a:p>
                <a:pPr marL="76200" indent="0">
                  <a:buNone/>
                </a:pPr>
                <a:endParaRPr lang="en-US" b="1" dirty="0"/>
              </a:p>
              <a:p>
                <a:pPr marL="76200" indent="0">
                  <a:buNone/>
                </a:pPr>
                <a:endParaRPr lang="en-US" b="1" dirty="0"/>
              </a:p>
              <a:p>
                <a:pPr marL="76200" indent="0">
                  <a:buNone/>
                </a:pPr>
                <a:endParaRPr lang="en-US" b="1" dirty="0"/>
              </a:p>
              <a:p>
                <a:pPr marL="76200" indent="0">
                  <a:buNone/>
                </a:pPr>
                <a:endParaRPr lang="en-US" b="1" dirty="0"/>
              </a:p>
            </p:txBody>
          </p:sp>
        </mc:Choice>
        <mc:Fallback>
          <p:sp>
            <p:nvSpPr>
              <p:cNvPr id="3" name="Marcador de texto 2">
                <a:extLst>
                  <a:ext uri="{FF2B5EF4-FFF2-40B4-BE49-F238E27FC236}">
                    <a16:creationId xmlns:a16="http://schemas.microsoft.com/office/drawing/2014/main" id="{F4425D6D-5370-4A05-89DE-28B3598586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14274" y="1327350"/>
                <a:ext cx="7926313" cy="3145500"/>
              </a:xfrm>
              <a:blipFill>
                <a:blip r:embed="rId2"/>
                <a:stretch>
                  <a:fillRect l="-154" t="-3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B30923-3B6B-4031-9422-9D82307403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C707C2E-C554-4144-8D4F-C3B3CFC12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535" y="2336508"/>
            <a:ext cx="6111688" cy="250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00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6E778-AEA5-40C6-9CE8-F6FB98063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Eliminar símbolos no útiles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texto 2">
                <a:extLst>
                  <a:ext uri="{FF2B5EF4-FFF2-40B4-BE49-F238E27FC236}">
                    <a16:creationId xmlns:a16="http://schemas.microsoft.com/office/drawing/2014/main" id="{F4425D6D-5370-4A05-89DE-28B3598586E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14274" y="1327351"/>
                <a:ext cx="7926313" cy="1752026"/>
              </a:xfrm>
            </p:spPr>
            <p:txBody>
              <a:bodyPr/>
              <a:lstStyle/>
              <a:p>
                <a:r>
                  <a:rPr lang="es-GT" sz="1600" dirty="0"/>
                  <a:t>En pocas palabras lo que el algoritmo indica es:</a:t>
                </a:r>
              </a:p>
              <a:p>
                <a:pPr lvl="1"/>
                <a:r>
                  <a:rPr lang="es-GT" sz="1600" dirty="0"/>
                  <a:t>Recorrer hacia arriba (</a:t>
                </a:r>
                <a:r>
                  <a:rPr lang="es-GT" sz="1600" dirty="0" err="1"/>
                  <a:t>bottom</a:t>
                </a:r>
                <a:r>
                  <a:rPr lang="es-GT" sz="1600" dirty="0"/>
                  <a:t> – up) todos los posibles árboles de análisis, anotando los </a:t>
                </a:r>
                <a:r>
                  <a:rPr lang="es-GT" sz="1600" b="1" dirty="0"/>
                  <a:t>No terminales</a:t>
                </a:r>
                <a:r>
                  <a:rPr lang="es-GT" sz="1600" dirty="0"/>
                  <a:t> y las </a:t>
                </a:r>
                <a:r>
                  <a:rPr lang="es-GT" sz="1600" b="1" dirty="0"/>
                  <a:t>producciones </a:t>
                </a:r>
                <a:r>
                  <a:rPr lang="es-GT" sz="1600" dirty="0"/>
                  <a:t>que se encuentren</a:t>
                </a:r>
              </a:p>
              <a:p>
                <a:pPr lvl="1"/>
                <a:r>
                  <a:rPr lang="es-GT" sz="1600" dirty="0"/>
                  <a:t>Todo </a:t>
                </a:r>
                <a:r>
                  <a:rPr lang="es-GT" sz="1600" b="1" dirty="0"/>
                  <a:t>No terminal </a:t>
                </a:r>
                <a:r>
                  <a:rPr lang="es-GT" sz="1600" dirty="0"/>
                  <a:t>y</a:t>
                </a:r>
                <a:r>
                  <a:rPr lang="es-GT" sz="1600" b="1" dirty="0"/>
                  <a:t> producción </a:t>
                </a:r>
                <a:r>
                  <a:rPr lang="es-GT" sz="1600" dirty="0"/>
                  <a:t> que no aparezca 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GT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GT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s-GT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600" dirty="0"/>
                  <a:t> </a:t>
                </a:r>
                <a:r>
                  <a:rPr lang="es-GT" sz="1600" dirty="0"/>
                  <a:t>no contribuirá a formar una “</a:t>
                </a:r>
                <a:r>
                  <a:rPr lang="es-GT" sz="1600" dirty="0" err="1"/>
                  <a:t>subcadena</a:t>
                </a:r>
                <a:r>
                  <a:rPr lang="es-GT" sz="1600" dirty="0"/>
                  <a:t>” de una cadena final de terminales que sea generada por la gramática por lo tanto su eliminación no altera el lenguaje generado</a:t>
                </a:r>
                <a:endParaRPr lang="en-US" sz="1600" dirty="0"/>
              </a:p>
            </p:txBody>
          </p:sp>
        </mc:Choice>
        <mc:Fallback>
          <p:sp>
            <p:nvSpPr>
              <p:cNvPr id="3" name="Marcador de texto 2">
                <a:extLst>
                  <a:ext uri="{FF2B5EF4-FFF2-40B4-BE49-F238E27FC236}">
                    <a16:creationId xmlns:a16="http://schemas.microsoft.com/office/drawing/2014/main" id="{F4425D6D-5370-4A05-89DE-28B3598586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14274" y="1327351"/>
                <a:ext cx="7926313" cy="1752026"/>
              </a:xfrm>
              <a:blipFill>
                <a:blip r:embed="rId3"/>
                <a:stretch>
                  <a:fillRect l="-154" t="-8014" b="-8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B30923-3B6B-4031-9422-9D82307403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Marcador de texto 2">
                <a:extLst>
                  <a:ext uri="{FF2B5EF4-FFF2-40B4-BE49-F238E27FC236}">
                    <a16:creationId xmlns:a16="http://schemas.microsoft.com/office/drawing/2014/main" id="{3387634A-68B5-4983-BF54-B86AF738D7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6334" y="3247953"/>
                <a:ext cx="2953142" cy="17130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▰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100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s-GT" sz="1800" i="1">
                        <a:latin typeface="Cambria Math" panose="02040503050406030204" pitchFamily="18" charset="0"/>
                        <a:sym typeface="Cantarell"/>
                      </a:rPr>
                      <m:t>𝑆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→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𝐴𝑎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s-G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</m:ctrlPr>
                      </m:dPr>
                      <m:e>
                        <m:r>
                          <a:rPr lang="es-G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  <m:t> </m:t>
                        </m:r>
                        <m:r>
                          <a:rPr lang="es-G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  <m:t>𝐵</m:t>
                        </m:r>
                        <m:r>
                          <a:rPr lang="es-G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  <m:t> </m:t>
                        </m:r>
                      </m:e>
                    </m:d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 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𝐷</m:t>
                    </m:r>
                  </m:oMath>
                </a14:m>
                <a:endParaRPr lang="es-GT" sz="1800" dirty="0">
                  <a:sym typeface="Cantarell"/>
                </a:endParaRPr>
              </a:p>
              <a:p>
                <a14:m>
                  <m:oMath xmlns:m="http://schemas.openxmlformats.org/officeDocument/2006/math">
                    <m:r>
                      <a:rPr lang="es-GT" sz="1800" i="1">
                        <a:latin typeface="Cambria Math" panose="02040503050406030204" pitchFamily="18" charset="0"/>
                        <a:sym typeface="Cantarell"/>
                      </a:rPr>
                      <m:t>𝐵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→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𝑏</m:t>
                    </m:r>
                  </m:oMath>
                </a14:m>
                <a:endParaRPr lang="es-GT" sz="1800" dirty="0">
                  <a:sym typeface="Cantarell"/>
                </a:endParaRPr>
              </a:p>
              <a:p>
                <a14:m>
                  <m:oMath xmlns:m="http://schemas.openxmlformats.org/officeDocument/2006/math">
                    <m:r>
                      <a:rPr lang="es-GT" sz="1800" i="1">
                        <a:latin typeface="Cambria Math" panose="02040503050406030204" pitchFamily="18" charset="0"/>
                        <a:sym typeface="Cantarell"/>
                      </a:rPr>
                      <m:t>𝐴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→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𝑎𝐴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s-G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</m:ctrlPr>
                      </m:dPr>
                      <m:e>
                        <m:r>
                          <a:rPr lang="es-G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  <m:t> </m:t>
                        </m:r>
                        <m:r>
                          <a:rPr lang="es-G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  <m:t>𝑏𝐴</m:t>
                        </m:r>
                        <m:r>
                          <a:rPr lang="es-G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  <m:t> </m:t>
                        </m:r>
                      </m:e>
                    </m:d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 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𝐵</m:t>
                    </m:r>
                  </m:oMath>
                </a14:m>
                <a:endParaRPr lang="es-GT" sz="1800" dirty="0">
                  <a:ea typeface="Cambria Math" panose="02040503050406030204" pitchFamily="18" charset="0"/>
                  <a:sym typeface="Cantarell"/>
                </a:endParaRPr>
              </a:p>
              <a:p>
                <a14:m>
                  <m:oMath xmlns:m="http://schemas.openxmlformats.org/officeDocument/2006/math">
                    <m:r>
                      <a:rPr lang="es-GT" sz="1800" i="1">
                        <a:latin typeface="Cambria Math" panose="02040503050406030204" pitchFamily="18" charset="0"/>
                        <a:sym typeface="Cantarell"/>
                      </a:rPr>
                      <m:t>𝐶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→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𝑎𝑏𝑑</m:t>
                    </m:r>
                  </m:oMath>
                </a14:m>
                <a:endParaRPr lang="es-GT" sz="1800" dirty="0">
                  <a:sym typeface="Cantarell"/>
                </a:endParaRPr>
              </a:p>
            </p:txBody>
          </p:sp>
        </mc:Choice>
        <mc:Fallback>
          <p:sp>
            <p:nvSpPr>
              <p:cNvPr id="6" name="Marcador de texto 2">
                <a:extLst>
                  <a:ext uri="{FF2B5EF4-FFF2-40B4-BE49-F238E27FC236}">
                    <a16:creationId xmlns:a16="http://schemas.microsoft.com/office/drawing/2014/main" id="{3387634A-68B5-4983-BF54-B86AF738D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34" y="3247953"/>
                <a:ext cx="2953142" cy="1713090"/>
              </a:xfrm>
              <a:prstGeom prst="rect">
                <a:avLst/>
              </a:prstGeom>
              <a:blipFill>
                <a:blip r:embed="rId4"/>
                <a:stretch>
                  <a:fillRect l="-413" b="-21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Marcador de texto 2">
                <a:extLst>
                  <a:ext uri="{FF2B5EF4-FFF2-40B4-BE49-F238E27FC236}">
                    <a16:creationId xmlns:a16="http://schemas.microsoft.com/office/drawing/2014/main" id="{424CDB17-3C97-4498-AEFD-07B703FEA0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80087" y="3247953"/>
                <a:ext cx="2953142" cy="17130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▰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100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s-GT" sz="1800" i="1" smtClean="0">
                        <a:latin typeface="Cambria Math" panose="02040503050406030204" pitchFamily="18" charset="0"/>
                        <a:sym typeface="Cantarell"/>
                      </a:rPr>
                      <m:t>𝑆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→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𝐴𝑎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 | </m:t>
                    </m:r>
                    <m:r>
                      <a:rPr lang="es-G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𝐵</m:t>
                    </m:r>
                  </m:oMath>
                </a14:m>
                <a:endParaRPr lang="es-GT" sz="1800" dirty="0">
                  <a:sym typeface="Cantarell"/>
                </a:endParaRPr>
              </a:p>
              <a:p>
                <a14:m>
                  <m:oMath xmlns:m="http://schemas.openxmlformats.org/officeDocument/2006/math">
                    <m:r>
                      <a:rPr lang="es-GT" sz="1800" i="1">
                        <a:latin typeface="Cambria Math" panose="02040503050406030204" pitchFamily="18" charset="0"/>
                        <a:sym typeface="Cantarell"/>
                      </a:rPr>
                      <m:t>𝐵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→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𝑏</m:t>
                    </m:r>
                  </m:oMath>
                </a14:m>
                <a:endParaRPr lang="es-GT" sz="1800" dirty="0">
                  <a:sym typeface="Cantarell"/>
                </a:endParaRPr>
              </a:p>
              <a:p>
                <a14:m>
                  <m:oMath xmlns:m="http://schemas.openxmlformats.org/officeDocument/2006/math">
                    <m:r>
                      <a:rPr lang="es-GT" sz="1800" i="1">
                        <a:latin typeface="Cambria Math" panose="02040503050406030204" pitchFamily="18" charset="0"/>
                        <a:sym typeface="Cantarell"/>
                      </a:rPr>
                      <m:t>𝐴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→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𝑎𝐴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s-G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</m:ctrlPr>
                      </m:dPr>
                      <m:e>
                        <m:r>
                          <a:rPr lang="es-G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  <m:t> </m:t>
                        </m:r>
                        <m:r>
                          <a:rPr lang="es-G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  <m:t>𝑏𝐴</m:t>
                        </m:r>
                        <m:r>
                          <a:rPr lang="es-G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tarell"/>
                          </a:rPr>
                          <m:t> </m:t>
                        </m:r>
                      </m:e>
                    </m:d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 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𝐵</m:t>
                    </m:r>
                  </m:oMath>
                </a14:m>
                <a:endParaRPr lang="es-GT" sz="1800" dirty="0">
                  <a:ea typeface="Cambria Math" panose="02040503050406030204" pitchFamily="18" charset="0"/>
                  <a:sym typeface="Cantarell"/>
                </a:endParaRPr>
              </a:p>
              <a:p>
                <a14:m>
                  <m:oMath xmlns:m="http://schemas.openxmlformats.org/officeDocument/2006/math">
                    <m:r>
                      <a:rPr lang="es-GT" sz="1800" i="1">
                        <a:latin typeface="Cambria Math" panose="02040503050406030204" pitchFamily="18" charset="0"/>
                        <a:sym typeface="Cantarell"/>
                      </a:rPr>
                      <m:t>𝐶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→</m:t>
                    </m:r>
                    <m:r>
                      <a:rPr lang="es-G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Cantarell"/>
                      </a:rPr>
                      <m:t>𝑎𝑏𝑑</m:t>
                    </m:r>
                  </m:oMath>
                </a14:m>
                <a:endParaRPr lang="es-GT" sz="1800" dirty="0">
                  <a:sym typeface="Cantarell"/>
                </a:endParaRPr>
              </a:p>
            </p:txBody>
          </p:sp>
        </mc:Choice>
        <mc:Fallback>
          <p:sp>
            <p:nvSpPr>
              <p:cNvPr id="7" name="Marcador de texto 2">
                <a:extLst>
                  <a:ext uri="{FF2B5EF4-FFF2-40B4-BE49-F238E27FC236}">
                    <a16:creationId xmlns:a16="http://schemas.microsoft.com/office/drawing/2014/main" id="{424CDB17-3C97-4498-AEFD-07B703FEA0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087" y="3247953"/>
                <a:ext cx="2953142" cy="1713090"/>
              </a:xfrm>
              <a:prstGeom prst="rect">
                <a:avLst/>
              </a:prstGeom>
              <a:blipFill>
                <a:blip r:embed="rId5"/>
                <a:stretch>
                  <a:fillRect l="-413" b="-21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23F0B98A-F370-4E16-A899-0328563C6A00}"/>
              </a:ext>
            </a:extLst>
          </p:cNvPr>
          <p:cNvSpPr/>
          <p:nvPr/>
        </p:nvSpPr>
        <p:spPr>
          <a:xfrm>
            <a:off x="3560475" y="3623982"/>
            <a:ext cx="1287190" cy="8942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63071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1168</TotalTime>
  <Words>786</Words>
  <Application>Microsoft Office PowerPoint</Application>
  <PresentationFormat>Presentación en pantalla (16:9)</PresentationFormat>
  <Paragraphs>107</Paragraphs>
  <Slides>17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3" baseType="lpstr">
      <vt:lpstr>Arial</vt:lpstr>
      <vt:lpstr>Roboto Condensed</vt:lpstr>
      <vt:lpstr>Arvo</vt:lpstr>
      <vt:lpstr>Roboto Condensed Light</vt:lpstr>
      <vt:lpstr>Cambria Math</vt:lpstr>
      <vt:lpstr>Salerio template</vt:lpstr>
      <vt:lpstr>Lenguajes Formales y Autómatas</vt:lpstr>
      <vt:lpstr>Agenda</vt:lpstr>
      <vt:lpstr>La Forma Estándar</vt:lpstr>
      <vt:lpstr>Definición</vt:lpstr>
      <vt:lpstr>Ejemplo definición de forma normal</vt:lpstr>
      <vt:lpstr>Ejemplo definición de forma normal</vt:lpstr>
      <vt:lpstr>Creación de la forma normal</vt:lpstr>
      <vt:lpstr>Eliminar símbolos no útiles</vt:lpstr>
      <vt:lpstr>Eliminar símbolos no útiles</vt:lpstr>
      <vt:lpstr>Eliminar símbolos no alcanzables</vt:lpstr>
      <vt:lpstr>Eliminar símbolos no útiles</vt:lpstr>
      <vt:lpstr>Eliminar producciones épsilon</vt:lpstr>
      <vt:lpstr>Eliminar símbolos no útiles</vt:lpstr>
      <vt:lpstr>Eliminar producciones unitarias</vt:lpstr>
      <vt:lpstr>Eliminar símbolos no útiles</vt:lpstr>
      <vt:lpstr>Bibliografía</vt:lpstr>
      <vt:lpstr>¡Gracias por su atención!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al análisis de algoritmos</dc:title>
  <dc:creator>Moises Antonio Alonso Gonzalez</dc:creator>
  <cp:lastModifiedBy>Moises Antonio Alonso Gonzalez</cp:lastModifiedBy>
  <cp:revision>152</cp:revision>
  <dcterms:modified xsi:type="dcterms:W3CDTF">2020-04-01T08:52:46Z</dcterms:modified>
</cp:coreProperties>
</file>